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16" r:id="rId1"/>
    <p:sldMasterId id="2147484128" r:id="rId2"/>
    <p:sldMasterId id="2147484140" r:id="rId3"/>
    <p:sldMasterId id="2147484152" r:id="rId4"/>
  </p:sldMasterIdLst>
  <p:notesMasterIdLst>
    <p:notesMasterId r:id="rId79"/>
  </p:notesMasterIdLst>
  <p:sldIdLst>
    <p:sldId id="416" r:id="rId5"/>
    <p:sldId id="274" r:id="rId6"/>
    <p:sldId id="276" r:id="rId7"/>
    <p:sldId id="438" r:id="rId8"/>
    <p:sldId id="458" r:id="rId9"/>
    <p:sldId id="439" r:id="rId10"/>
    <p:sldId id="433" r:id="rId11"/>
    <p:sldId id="420" r:id="rId12"/>
    <p:sldId id="271" r:id="rId13"/>
    <p:sldId id="434" r:id="rId14"/>
    <p:sldId id="422" r:id="rId15"/>
    <p:sldId id="423" r:id="rId16"/>
    <p:sldId id="424" r:id="rId17"/>
    <p:sldId id="425" r:id="rId18"/>
    <p:sldId id="426" r:id="rId19"/>
    <p:sldId id="427" r:id="rId20"/>
    <p:sldId id="428" r:id="rId21"/>
    <p:sldId id="429" r:id="rId22"/>
    <p:sldId id="270" r:id="rId23"/>
    <p:sldId id="430" r:id="rId24"/>
    <p:sldId id="321" r:id="rId25"/>
    <p:sldId id="468" r:id="rId26"/>
    <p:sldId id="324" r:id="rId27"/>
    <p:sldId id="459" r:id="rId28"/>
    <p:sldId id="275" r:id="rId29"/>
    <p:sldId id="325" r:id="rId30"/>
    <p:sldId id="436" r:id="rId31"/>
    <p:sldId id="467" r:id="rId32"/>
    <p:sldId id="431" r:id="rId33"/>
    <p:sldId id="365" r:id="rId34"/>
    <p:sldId id="318" r:id="rId35"/>
    <p:sldId id="327" r:id="rId36"/>
    <p:sldId id="437" r:id="rId37"/>
    <p:sldId id="328" r:id="rId38"/>
    <p:sldId id="329" r:id="rId39"/>
    <p:sldId id="330" r:id="rId40"/>
    <p:sldId id="457" r:id="rId41"/>
    <p:sldId id="331" r:id="rId42"/>
    <p:sldId id="332" r:id="rId43"/>
    <p:sldId id="333" r:id="rId44"/>
    <p:sldId id="334" r:id="rId45"/>
    <p:sldId id="335" r:id="rId46"/>
    <p:sldId id="336" r:id="rId47"/>
    <p:sldId id="337" r:id="rId48"/>
    <p:sldId id="338" r:id="rId49"/>
    <p:sldId id="455" r:id="rId50"/>
    <p:sldId id="461" r:id="rId51"/>
    <p:sldId id="353" r:id="rId52"/>
    <p:sldId id="354" r:id="rId53"/>
    <p:sldId id="355" r:id="rId54"/>
    <p:sldId id="356" r:id="rId55"/>
    <p:sldId id="462" r:id="rId56"/>
    <p:sldId id="357" r:id="rId57"/>
    <p:sldId id="358" r:id="rId58"/>
    <p:sldId id="359" r:id="rId59"/>
    <p:sldId id="360" r:id="rId60"/>
    <p:sldId id="361" r:id="rId61"/>
    <p:sldId id="464" r:id="rId62"/>
    <p:sldId id="394" r:id="rId63"/>
    <p:sldId id="363" r:id="rId64"/>
    <p:sldId id="364" r:id="rId65"/>
    <p:sldId id="460" r:id="rId66"/>
    <p:sldId id="382" r:id="rId67"/>
    <p:sldId id="465" r:id="rId68"/>
    <p:sldId id="384" r:id="rId69"/>
    <p:sldId id="385" r:id="rId70"/>
    <p:sldId id="466" r:id="rId71"/>
    <p:sldId id="386" r:id="rId72"/>
    <p:sldId id="369" r:id="rId73"/>
    <p:sldId id="391" r:id="rId74"/>
    <p:sldId id="399" r:id="rId75"/>
    <p:sldId id="463" r:id="rId76"/>
    <p:sldId id="413" r:id="rId77"/>
    <p:sldId id="414" r:id="rId7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2" autoAdjust="0"/>
    <p:restoredTop sz="94660"/>
  </p:normalViewPr>
  <p:slideViewPr>
    <p:cSldViewPr>
      <p:cViewPr>
        <p:scale>
          <a:sx n="80" d="100"/>
          <a:sy n="80" d="100"/>
        </p:scale>
        <p:origin x="-1110" y="-22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C77E14-ACCE-4E23-B28A-AB47AABD77C2}" type="datetimeFigureOut">
              <a:rPr lang="ru-RU" smtClean="0"/>
              <a:t>26.11.2016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1A2712-7FC7-49E4-947A-CDB140D8FD57}" type="slidenum">
              <a:rPr lang="ru-RU" smtClean="0"/>
              <a:t>‹#›</a:t>
            </a:fld>
            <a:endParaRPr lang="ru-RU"/>
          </a:p>
        </p:txBody>
      </p:sp>
    </p:spTree>
    <p:extLst>
      <p:ext uri="{BB962C8B-B14F-4D97-AF65-F5344CB8AC3E}">
        <p14:creationId xmlns:p14="http://schemas.microsoft.com/office/powerpoint/2010/main" val="249815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F1A2712-7FC7-49E4-947A-CDB140D8FD57}" type="slidenum">
              <a:rPr lang="ru-RU" smtClean="0"/>
              <a:t>7</a:t>
            </a:fld>
            <a:endParaRPr lang="ru-RU"/>
          </a:p>
        </p:txBody>
      </p:sp>
    </p:spTree>
    <p:extLst>
      <p:ext uri="{BB962C8B-B14F-4D97-AF65-F5344CB8AC3E}">
        <p14:creationId xmlns:p14="http://schemas.microsoft.com/office/powerpoint/2010/main" val="2104779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26.11.2016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26.11.2016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26.11.2016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E141FEF-8CD0-4AC7-9CAF-B24FA8FB3D56}" type="slidenum">
              <a:rPr lang="ru-RU" smtClean="0">
                <a:solidFill>
                  <a:prstClr val="white">
                    <a:tint val="75000"/>
                  </a:prstClr>
                </a:solidFill>
              </a:rPr>
              <a:pPr>
                <a:defRPr/>
              </a:pPr>
              <a:t>‹#›</a:t>
            </a:fld>
            <a:endParaRPr lang="ru-RU">
              <a:solidFill>
                <a:prstClr val="white">
                  <a:tint val="75000"/>
                </a:prstClr>
              </a:solidFill>
            </a:endParaRPr>
          </a:p>
        </p:txBody>
      </p:sp>
    </p:spTree>
    <p:extLst>
      <p:ext uri="{BB962C8B-B14F-4D97-AF65-F5344CB8AC3E}">
        <p14:creationId xmlns:p14="http://schemas.microsoft.com/office/powerpoint/2010/main" val="2912157246"/>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pPr>
              <a:defRPr/>
            </a:pPr>
            <a:endParaRPr lang="ru-RU">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C743EEB7-0ECC-4B67-9BCC-3F4C9F8BB040}" type="slidenum">
              <a:rPr lang="ru-RU" smtClean="0">
                <a:solidFill>
                  <a:prstClr val="white">
                    <a:tint val="75000"/>
                  </a:prstClr>
                </a:solidFill>
              </a:rPr>
              <a:pPr>
                <a:defRPr/>
              </a:pPr>
              <a:t>‹#›</a:t>
            </a:fld>
            <a:endParaRPr lang="ru-RU">
              <a:solidFill>
                <a:prstClr val="white">
                  <a:tint val="75000"/>
                </a:prstClr>
              </a:solidFill>
            </a:endParaRPr>
          </a:p>
        </p:txBody>
      </p:sp>
    </p:spTree>
    <p:extLst>
      <p:ext uri="{BB962C8B-B14F-4D97-AF65-F5344CB8AC3E}">
        <p14:creationId xmlns:p14="http://schemas.microsoft.com/office/powerpoint/2010/main" val="226193416"/>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pPr>
              <a:defRPr/>
            </a:pPr>
            <a:endParaRPr lang="ru-RU">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BDD5EABF-4C38-45E8-8A0F-F5DD7F0B0FC0}" type="slidenum">
              <a:rPr lang="ru-RU" smtClean="0">
                <a:solidFill>
                  <a:prstClr val="white">
                    <a:tint val="75000"/>
                  </a:prstClr>
                </a:solidFill>
              </a:rPr>
              <a:pPr>
                <a:defRPr/>
              </a:pPr>
              <a:t>‹#›</a:t>
            </a:fld>
            <a:endParaRPr lang="ru-RU">
              <a:solidFill>
                <a:prstClr val="white">
                  <a:tint val="75000"/>
                </a:prstClr>
              </a:solidFill>
            </a:endParaRPr>
          </a:p>
        </p:txBody>
      </p:sp>
    </p:spTree>
    <p:extLst>
      <p:ext uri="{BB962C8B-B14F-4D97-AF65-F5344CB8AC3E}">
        <p14:creationId xmlns:p14="http://schemas.microsoft.com/office/powerpoint/2010/main" val="1180803391"/>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pPr>
              <a:defRPr/>
            </a:pPr>
            <a:endParaRPr lang="ru-RU">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3DE9922E-7163-437C-9993-774EB88F538F}" type="slidenum">
              <a:rPr lang="ru-RU" smtClean="0">
                <a:solidFill>
                  <a:prstClr val="white">
                    <a:tint val="75000"/>
                  </a:prstClr>
                </a:solidFill>
              </a:rPr>
              <a:pPr>
                <a:defRPr/>
              </a:pPr>
              <a:t>‹#›</a:t>
            </a:fld>
            <a:endParaRPr lang="ru-RU">
              <a:solidFill>
                <a:prstClr val="white">
                  <a:tint val="75000"/>
                </a:prstClr>
              </a:solidFill>
            </a:endParaRPr>
          </a:p>
        </p:txBody>
      </p:sp>
    </p:spTree>
    <p:extLst>
      <p:ext uri="{BB962C8B-B14F-4D97-AF65-F5344CB8AC3E}">
        <p14:creationId xmlns:p14="http://schemas.microsoft.com/office/powerpoint/2010/main" val="1017340929"/>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pPr>
              <a:defRPr/>
            </a:pPr>
            <a:endParaRPr lang="ru-RU">
              <a:solidFill>
                <a:prstClr val="white">
                  <a:tint val="75000"/>
                </a:prstClr>
              </a:solidFill>
            </a:endParaRPr>
          </a:p>
        </p:txBody>
      </p:sp>
      <p:sp>
        <p:nvSpPr>
          <p:cNvPr id="8" name="Footer Placeholder 7"/>
          <p:cNvSpPr>
            <a:spLocks noGrp="1"/>
          </p:cNvSpPr>
          <p:nvPr>
            <p:ph type="ftr" sz="quarter" idx="11"/>
          </p:nvPr>
        </p:nvSpPr>
        <p:spPr/>
        <p:txBody>
          <a:bodyPr/>
          <a:lstStyle/>
          <a:p>
            <a:pPr>
              <a:defRPr/>
            </a:pPr>
            <a:endParaRPr lang="ru-RU">
              <a:solidFill>
                <a:prstClr val="white">
                  <a:tint val="75000"/>
                </a:prstClr>
              </a:solidFill>
            </a:endParaRPr>
          </a:p>
        </p:txBody>
      </p:sp>
      <p:sp>
        <p:nvSpPr>
          <p:cNvPr id="9" name="Slide Number Placeholder 8"/>
          <p:cNvSpPr>
            <a:spLocks noGrp="1"/>
          </p:cNvSpPr>
          <p:nvPr>
            <p:ph type="sldNum" sz="quarter" idx="12"/>
          </p:nvPr>
        </p:nvSpPr>
        <p:spPr/>
        <p:txBody>
          <a:bodyPr/>
          <a:lstStyle/>
          <a:p>
            <a:pPr>
              <a:defRPr/>
            </a:pPr>
            <a:fld id="{953B2E7B-551F-4B9D-82DC-7D1686944D8A}" type="slidenum">
              <a:rPr lang="ru-RU" smtClean="0">
                <a:solidFill>
                  <a:prstClr val="white">
                    <a:tint val="75000"/>
                  </a:prstClr>
                </a:solidFill>
              </a:rPr>
              <a:pPr>
                <a:defRPr/>
              </a:pPr>
              <a:t>‹#›</a:t>
            </a:fld>
            <a:endParaRPr lang="ru-RU">
              <a:solidFill>
                <a:prstClr val="white">
                  <a:tint val="75000"/>
                </a:prstClr>
              </a:solidFill>
            </a:endParaRPr>
          </a:p>
        </p:txBody>
      </p:sp>
    </p:spTree>
    <p:extLst>
      <p:ext uri="{BB962C8B-B14F-4D97-AF65-F5344CB8AC3E}">
        <p14:creationId xmlns:p14="http://schemas.microsoft.com/office/powerpoint/2010/main" val="3029306463"/>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pPr>
              <a:defRPr/>
            </a:pPr>
            <a:endParaRPr lang="ru-RU">
              <a:solidFill>
                <a:prstClr val="white">
                  <a:tint val="75000"/>
                </a:prstClr>
              </a:solidFill>
            </a:endParaRPr>
          </a:p>
        </p:txBody>
      </p:sp>
      <p:sp>
        <p:nvSpPr>
          <p:cNvPr id="4" name="Footer Placeholder 3"/>
          <p:cNvSpPr>
            <a:spLocks noGrp="1"/>
          </p:cNvSpPr>
          <p:nvPr>
            <p:ph type="ftr" sz="quarter" idx="11"/>
          </p:nvPr>
        </p:nvSpPr>
        <p:spPr/>
        <p:txBody>
          <a:bodyPr/>
          <a:lstStyle/>
          <a:p>
            <a:pPr>
              <a:defRPr/>
            </a:pPr>
            <a:endParaRPr lang="ru-RU">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BC0DDCAB-6776-44BD-B02E-132A3BB3D80F}" type="slidenum">
              <a:rPr lang="ru-RU" smtClean="0">
                <a:solidFill>
                  <a:prstClr val="white">
                    <a:tint val="75000"/>
                  </a:prstClr>
                </a:solidFill>
              </a:rPr>
              <a:pPr>
                <a:defRPr/>
              </a:pPr>
              <a:t>‹#›</a:t>
            </a:fld>
            <a:endParaRPr lang="ru-RU">
              <a:solidFill>
                <a:prstClr val="white">
                  <a:tint val="75000"/>
                </a:prstClr>
              </a:solidFill>
            </a:endParaRPr>
          </a:p>
        </p:txBody>
      </p:sp>
    </p:spTree>
    <p:extLst>
      <p:ext uri="{BB962C8B-B14F-4D97-AF65-F5344CB8AC3E}">
        <p14:creationId xmlns:p14="http://schemas.microsoft.com/office/powerpoint/2010/main" val="367661364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solidFill>
                <a:prstClr val="white">
                  <a:tint val="75000"/>
                </a:prstClr>
              </a:solidFill>
            </a:endParaRPr>
          </a:p>
        </p:txBody>
      </p:sp>
      <p:sp>
        <p:nvSpPr>
          <p:cNvPr id="3" name="Footer Placeholder 2"/>
          <p:cNvSpPr>
            <a:spLocks noGrp="1"/>
          </p:cNvSpPr>
          <p:nvPr>
            <p:ph type="ftr" sz="quarter" idx="11"/>
          </p:nvPr>
        </p:nvSpPr>
        <p:spPr/>
        <p:txBody>
          <a:bodyPr/>
          <a:lstStyle/>
          <a:p>
            <a:pPr>
              <a:defRPr/>
            </a:pPr>
            <a:endParaRPr lang="ru-RU">
              <a:solidFill>
                <a:prstClr val="white">
                  <a:tint val="75000"/>
                </a:prstClr>
              </a:solidFill>
            </a:endParaRPr>
          </a:p>
        </p:txBody>
      </p:sp>
      <p:sp>
        <p:nvSpPr>
          <p:cNvPr id="4" name="Slide Number Placeholder 3"/>
          <p:cNvSpPr>
            <a:spLocks noGrp="1"/>
          </p:cNvSpPr>
          <p:nvPr>
            <p:ph type="sldNum" sz="quarter" idx="12"/>
          </p:nvPr>
        </p:nvSpPr>
        <p:spPr/>
        <p:txBody>
          <a:bodyPr/>
          <a:lstStyle/>
          <a:p>
            <a:pPr>
              <a:defRPr/>
            </a:pPr>
            <a:fld id="{CC733C35-3156-4538-9E20-F3D8D0CA485E}" type="slidenum">
              <a:rPr lang="ru-RU" smtClean="0">
                <a:solidFill>
                  <a:prstClr val="white">
                    <a:tint val="75000"/>
                  </a:prstClr>
                </a:solidFill>
              </a:rPr>
              <a:pPr>
                <a:defRPr/>
              </a:pPr>
              <a:t>‹#›</a:t>
            </a:fld>
            <a:endParaRPr lang="ru-RU">
              <a:solidFill>
                <a:prstClr val="white">
                  <a:tint val="75000"/>
                </a:prstClr>
              </a:solidFill>
            </a:endParaRPr>
          </a:p>
        </p:txBody>
      </p:sp>
    </p:spTree>
    <p:extLst>
      <p:ext uri="{BB962C8B-B14F-4D97-AF65-F5344CB8AC3E}">
        <p14:creationId xmlns:p14="http://schemas.microsoft.com/office/powerpoint/2010/main" val="3932065757"/>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77F523C8-F42A-455B-A36D-A89B213AA0B3}" type="slidenum">
              <a:rPr lang="ru-RU" smtClean="0">
                <a:solidFill>
                  <a:prstClr val="white">
                    <a:tint val="75000"/>
                  </a:prstClr>
                </a:solidFill>
              </a:rPr>
              <a:pPr>
                <a:defRPr/>
              </a:pPr>
              <a:t>‹#›</a:t>
            </a:fld>
            <a:endParaRPr lang="ru-RU">
              <a:solidFill>
                <a:prstClr val="white">
                  <a:tint val="75000"/>
                </a:prstClr>
              </a:solidFill>
            </a:endParaRPr>
          </a:p>
        </p:txBody>
      </p:sp>
    </p:spTree>
    <p:extLst>
      <p:ext uri="{BB962C8B-B14F-4D97-AF65-F5344CB8AC3E}">
        <p14:creationId xmlns:p14="http://schemas.microsoft.com/office/powerpoint/2010/main" val="223240182"/>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B4C71EC6-210F-42DE-9C53-41977AD35B3D}" type="datetimeFigureOut">
              <a:rPr lang="ru-RU" smtClean="0"/>
              <a:t>26.11.2016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pPr>
              <a:defRPr/>
            </a:pPr>
            <a:endParaRPr lang="ru-RU">
              <a:solidFill>
                <a:prstClr val="white">
                  <a:tint val="75000"/>
                </a:prstClr>
              </a:solidFill>
            </a:endParaRPr>
          </a:p>
        </p:txBody>
      </p:sp>
      <p:sp>
        <p:nvSpPr>
          <p:cNvPr id="6" name="Footer Placeholder 5"/>
          <p:cNvSpPr>
            <a:spLocks noGrp="1"/>
          </p:cNvSpPr>
          <p:nvPr>
            <p:ph type="ftr" sz="quarter" idx="11"/>
          </p:nvPr>
        </p:nvSpPr>
        <p:spPr/>
        <p:txBody>
          <a:bodyPr/>
          <a:lstStyle/>
          <a:p>
            <a:pPr>
              <a:defRPr/>
            </a:pPr>
            <a:endParaRPr lang="ru-RU">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F70D2133-691F-4B22-9CDB-77AAFE451F30}" type="slidenum">
              <a:rPr lang="ru-RU" smtClean="0">
                <a:solidFill>
                  <a:prstClr val="white">
                    <a:tint val="75000"/>
                  </a:prstClr>
                </a:solidFill>
              </a:rPr>
              <a:pPr>
                <a:defRPr/>
              </a:pPr>
              <a:t>‹#›</a:t>
            </a:fld>
            <a:endParaRPr lang="ru-RU">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ru-RU" smtClean="0"/>
              <a:t>Вставка рисунка</a:t>
            </a:r>
            <a:endParaRPr lang="en-US"/>
          </a:p>
        </p:txBody>
      </p:sp>
    </p:spTree>
    <p:extLst>
      <p:ext uri="{BB962C8B-B14F-4D97-AF65-F5344CB8AC3E}">
        <p14:creationId xmlns:p14="http://schemas.microsoft.com/office/powerpoint/2010/main" val="3959132271"/>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BE8E92B9-44BD-4F1A-89C7-83076FEA06C0}" type="slidenum">
              <a:rPr lang="ru-RU" smtClean="0">
                <a:solidFill>
                  <a:prstClr val="white">
                    <a:tint val="75000"/>
                  </a:prstClr>
                </a:solidFill>
              </a:rPr>
              <a:pPr>
                <a:defRPr/>
              </a:pPr>
              <a:t>‹#›</a:t>
            </a:fld>
            <a:endParaRPr lang="ru-RU">
              <a:solidFill>
                <a:prstClr val="white">
                  <a:tint val="75000"/>
                </a:prstClr>
              </a:solidFill>
            </a:endParaRPr>
          </a:p>
        </p:txBody>
      </p:sp>
    </p:spTree>
    <p:extLst>
      <p:ext uri="{BB962C8B-B14F-4D97-AF65-F5344CB8AC3E}">
        <p14:creationId xmlns:p14="http://schemas.microsoft.com/office/powerpoint/2010/main" val="3016147838"/>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pPr>
              <a:defRPr/>
            </a:pPr>
            <a:endParaRPr lang="ru-RU">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422514CA-2736-482D-B9BF-7A21D88E4A91}" type="slidenum">
              <a:rPr lang="ru-RU" smtClean="0">
                <a:solidFill>
                  <a:prstClr val="white">
                    <a:tint val="75000"/>
                  </a:prstClr>
                </a:solidFill>
              </a:rPr>
              <a:pPr>
                <a:defRPr/>
              </a:pPr>
              <a:t>‹#›</a:t>
            </a:fld>
            <a:endParaRPr lang="ru-RU">
              <a:solidFill>
                <a:prstClr val="white">
                  <a:tint val="75000"/>
                </a:prstClr>
              </a:solidFill>
            </a:endParaRPr>
          </a:p>
        </p:txBody>
      </p:sp>
    </p:spTree>
    <p:extLst>
      <p:ext uri="{BB962C8B-B14F-4D97-AF65-F5344CB8AC3E}">
        <p14:creationId xmlns:p14="http://schemas.microsoft.com/office/powerpoint/2010/main" val="208719541"/>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1774F27-4AD1-46C9-9F0B-866B107FAFFC}" type="datetimeFigureOut">
              <a:rPr lang="ru-RU" smtClean="0">
                <a:solidFill>
                  <a:prstClr val="white">
                    <a:tint val="75000"/>
                  </a:prstClr>
                </a:solidFill>
              </a:rPr>
              <a:pPr/>
              <a:t>26.11.2016</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34DF4778-774D-43DC-887E-0F7D3E641689}"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14402687"/>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11774F27-4AD1-46C9-9F0B-866B107FAFFC}" type="datetimeFigureOut">
              <a:rPr lang="ru-RU" smtClean="0">
                <a:solidFill>
                  <a:prstClr val="white">
                    <a:tint val="75000"/>
                  </a:prstClr>
                </a:solidFill>
              </a:rPr>
              <a:pPr/>
              <a:t>26.11.2016</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34DF4778-774D-43DC-887E-0F7D3E641689}"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933013818"/>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1774F27-4AD1-46C9-9F0B-866B107FAFFC}" type="datetimeFigureOut">
              <a:rPr lang="ru-RU" smtClean="0">
                <a:solidFill>
                  <a:prstClr val="white">
                    <a:tint val="75000"/>
                  </a:prstClr>
                </a:solidFill>
              </a:rPr>
              <a:pPr/>
              <a:t>26.11.2016</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34DF4778-774D-43DC-887E-0F7D3E641689}"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611158751"/>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1774F27-4AD1-46C9-9F0B-866B107FAFFC}" type="datetimeFigureOut">
              <a:rPr lang="ru-RU" smtClean="0">
                <a:solidFill>
                  <a:prstClr val="white">
                    <a:tint val="75000"/>
                  </a:prstClr>
                </a:solidFill>
              </a:rPr>
              <a:pPr/>
              <a:t>26.11.2016</a:t>
            </a:fld>
            <a:endParaRPr lang="ru-RU">
              <a:solidFill>
                <a:prstClr val="white">
                  <a:tint val="75000"/>
                </a:prstClr>
              </a:solidFill>
            </a:endParaRPr>
          </a:p>
        </p:txBody>
      </p:sp>
      <p:sp>
        <p:nvSpPr>
          <p:cNvPr id="6" name="Footer Placeholder 5"/>
          <p:cNvSpPr>
            <a:spLocks noGrp="1"/>
          </p:cNvSpPr>
          <p:nvPr>
            <p:ph type="ftr" sz="quarter" idx="11"/>
          </p:nvPr>
        </p:nvSpPr>
        <p:spPr/>
        <p:txBody>
          <a:bodyPr/>
          <a:lstStyle/>
          <a:p>
            <a:endParaRPr lang="ru-RU">
              <a:solidFill>
                <a:prstClr val="white">
                  <a:tint val="75000"/>
                </a:prstClr>
              </a:solidFill>
            </a:endParaRPr>
          </a:p>
        </p:txBody>
      </p:sp>
      <p:sp>
        <p:nvSpPr>
          <p:cNvPr id="7" name="Slide Number Placeholder 6"/>
          <p:cNvSpPr>
            <a:spLocks noGrp="1"/>
          </p:cNvSpPr>
          <p:nvPr>
            <p:ph type="sldNum" sz="quarter" idx="12"/>
          </p:nvPr>
        </p:nvSpPr>
        <p:spPr/>
        <p:txBody>
          <a:bodyPr/>
          <a:lstStyle/>
          <a:p>
            <a:fld id="{34DF4778-774D-43DC-887E-0F7D3E641689}"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2564485921"/>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11774F27-4AD1-46C9-9F0B-866B107FAFFC}" type="datetimeFigureOut">
              <a:rPr lang="ru-RU" smtClean="0">
                <a:solidFill>
                  <a:prstClr val="white">
                    <a:tint val="75000"/>
                  </a:prstClr>
                </a:solidFill>
              </a:rPr>
              <a:pPr/>
              <a:t>26.11.2016</a:t>
            </a:fld>
            <a:endParaRPr lang="ru-RU">
              <a:solidFill>
                <a:prstClr val="white">
                  <a:tint val="75000"/>
                </a:prstClr>
              </a:solidFill>
            </a:endParaRPr>
          </a:p>
        </p:txBody>
      </p:sp>
      <p:sp>
        <p:nvSpPr>
          <p:cNvPr id="8" name="Footer Placeholder 7"/>
          <p:cNvSpPr>
            <a:spLocks noGrp="1"/>
          </p:cNvSpPr>
          <p:nvPr>
            <p:ph type="ftr" sz="quarter" idx="11"/>
          </p:nvPr>
        </p:nvSpPr>
        <p:spPr/>
        <p:txBody>
          <a:bodyPr/>
          <a:lstStyle/>
          <a:p>
            <a:endParaRPr lang="ru-RU">
              <a:solidFill>
                <a:prstClr val="white">
                  <a:tint val="75000"/>
                </a:prstClr>
              </a:solidFill>
            </a:endParaRPr>
          </a:p>
        </p:txBody>
      </p:sp>
      <p:sp>
        <p:nvSpPr>
          <p:cNvPr id="9" name="Slide Number Placeholder 8"/>
          <p:cNvSpPr>
            <a:spLocks noGrp="1"/>
          </p:cNvSpPr>
          <p:nvPr>
            <p:ph type="sldNum" sz="quarter" idx="12"/>
          </p:nvPr>
        </p:nvSpPr>
        <p:spPr/>
        <p:txBody>
          <a:bodyPr/>
          <a:lstStyle/>
          <a:p>
            <a:fld id="{34DF4778-774D-43DC-887E-0F7D3E641689}"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1018498958"/>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11774F27-4AD1-46C9-9F0B-866B107FAFFC}" type="datetimeFigureOut">
              <a:rPr lang="ru-RU" smtClean="0">
                <a:solidFill>
                  <a:prstClr val="white">
                    <a:tint val="75000"/>
                  </a:prstClr>
                </a:solidFill>
              </a:rPr>
              <a:pPr/>
              <a:t>26.11.2016</a:t>
            </a:fld>
            <a:endParaRPr lang="ru-RU">
              <a:solidFill>
                <a:prstClr val="white">
                  <a:tint val="75000"/>
                </a:prstClr>
              </a:solidFill>
            </a:endParaRPr>
          </a:p>
        </p:txBody>
      </p:sp>
      <p:sp>
        <p:nvSpPr>
          <p:cNvPr id="4" name="Footer Placeholder 3"/>
          <p:cNvSpPr>
            <a:spLocks noGrp="1"/>
          </p:cNvSpPr>
          <p:nvPr>
            <p:ph type="ftr" sz="quarter" idx="11"/>
          </p:nvPr>
        </p:nvSpPr>
        <p:spPr/>
        <p:txBody>
          <a:bodyPr/>
          <a:lstStyle/>
          <a:p>
            <a:endParaRPr lang="ru-RU">
              <a:solidFill>
                <a:prstClr val="white">
                  <a:tint val="75000"/>
                </a:prstClr>
              </a:solidFill>
            </a:endParaRPr>
          </a:p>
        </p:txBody>
      </p:sp>
      <p:sp>
        <p:nvSpPr>
          <p:cNvPr id="5" name="Slide Number Placeholder 4"/>
          <p:cNvSpPr>
            <a:spLocks noGrp="1"/>
          </p:cNvSpPr>
          <p:nvPr>
            <p:ph type="sldNum" sz="quarter" idx="12"/>
          </p:nvPr>
        </p:nvSpPr>
        <p:spPr/>
        <p:txBody>
          <a:bodyPr/>
          <a:lstStyle/>
          <a:p>
            <a:fld id="{34DF4778-774D-43DC-887E-0F7D3E641689}"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669794231"/>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774F27-4AD1-46C9-9F0B-866B107FAFFC}" type="datetimeFigureOut">
              <a:rPr lang="ru-RU" smtClean="0">
                <a:solidFill>
                  <a:prstClr val="white">
                    <a:tint val="75000"/>
                  </a:prstClr>
                </a:solidFill>
              </a:rPr>
              <a:pPr/>
              <a:t>26.11.2016</a:t>
            </a:fld>
            <a:endParaRPr lang="ru-RU">
              <a:solidFill>
                <a:prstClr val="white">
                  <a:tint val="75000"/>
                </a:prstClr>
              </a:solidFill>
            </a:endParaRPr>
          </a:p>
        </p:txBody>
      </p:sp>
      <p:sp>
        <p:nvSpPr>
          <p:cNvPr id="3" name="Footer Placeholder 2"/>
          <p:cNvSpPr>
            <a:spLocks noGrp="1"/>
          </p:cNvSpPr>
          <p:nvPr>
            <p:ph type="ftr" sz="quarter" idx="11"/>
          </p:nvPr>
        </p:nvSpPr>
        <p:spPr/>
        <p:txBody>
          <a:bodyPr/>
          <a:lstStyle/>
          <a:p>
            <a:endParaRPr lang="ru-RU">
              <a:solidFill>
                <a:prstClr val="white">
                  <a:tint val="75000"/>
                </a:prstClr>
              </a:solidFill>
            </a:endParaRPr>
          </a:p>
        </p:txBody>
      </p:sp>
      <p:sp>
        <p:nvSpPr>
          <p:cNvPr id="4" name="Slide Number Placeholder 3"/>
          <p:cNvSpPr>
            <a:spLocks noGrp="1"/>
          </p:cNvSpPr>
          <p:nvPr>
            <p:ph type="sldNum" sz="quarter" idx="12"/>
          </p:nvPr>
        </p:nvSpPr>
        <p:spPr/>
        <p:txBody>
          <a:bodyPr/>
          <a:lstStyle/>
          <a:p>
            <a:fld id="{34DF4778-774D-43DC-887E-0F7D3E641689}"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350897065"/>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26.11.2016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1774F27-4AD1-46C9-9F0B-866B107FAFFC}" type="datetimeFigureOut">
              <a:rPr lang="ru-RU" smtClean="0">
                <a:solidFill>
                  <a:prstClr val="white">
                    <a:tint val="75000"/>
                  </a:prstClr>
                </a:solidFill>
              </a:rPr>
              <a:pPr/>
              <a:t>26.11.2016</a:t>
            </a:fld>
            <a:endParaRPr lang="ru-RU">
              <a:solidFill>
                <a:prstClr val="white">
                  <a:tint val="75000"/>
                </a:prstClr>
              </a:solidFill>
            </a:endParaRPr>
          </a:p>
        </p:txBody>
      </p:sp>
      <p:sp>
        <p:nvSpPr>
          <p:cNvPr id="6" name="Footer Placeholder 5"/>
          <p:cNvSpPr>
            <a:spLocks noGrp="1"/>
          </p:cNvSpPr>
          <p:nvPr>
            <p:ph type="ftr" sz="quarter" idx="11"/>
          </p:nvPr>
        </p:nvSpPr>
        <p:spPr/>
        <p:txBody>
          <a:bodyPr/>
          <a:lstStyle/>
          <a:p>
            <a:endParaRPr lang="ru-RU">
              <a:solidFill>
                <a:prstClr val="white">
                  <a:tint val="75000"/>
                </a:prstClr>
              </a:solidFill>
            </a:endParaRPr>
          </a:p>
        </p:txBody>
      </p:sp>
      <p:sp>
        <p:nvSpPr>
          <p:cNvPr id="7" name="Slide Number Placeholder 6"/>
          <p:cNvSpPr>
            <a:spLocks noGrp="1"/>
          </p:cNvSpPr>
          <p:nvPr>
            <p:ph type="sldNum" sz="quarter" idx="12"/>
          </p:nvPr>
        </p:nvSpPr>
        <p:spPr/>
        <p:txBody>
          <a:bodyPr/>
          <a:lstStyle/>
          <a:p>
            <a:fld id="{34DF4778-774D-43DC-887E-0F7D3E641689}"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3914662778"/>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1774F27-4AD1-46C9-9F0B-866B107FAFFC}" type="datetimeFigureOut">
              <a:rPr lang="ru-RU" smtClean="0">
                <a:solidFill>
                  <a:prstClr val="white">
                    <a:tint val="75000"/>
                  </a:prstClr>
                </a:solidFill>
              </a:rPr>
              <a:pPr/>
              <a:t>26.11.2016</a:t>
            </a:fld>
            <a:endParaRPr lang="ru-RU">
              <a:solidFill>
                <a:prstClr val="white">
                  <a:tint val="75000"/>
                </a:prstClr>
              </a:solidFill>
            </a:endParaRPr>
          </a:p>
        </p:txBody>
      </p:sp>
      <p:sp>
        <p:nvSpPr>
          <p:cNvPr id="6" name="Footer Placeholder 5"/>
          <p:cNvSpPr>
            <a:spLocks noGrp="1"/>
          </p:cNvSpPr>
          <p:nvPr>
            <p:ph type="ftr" sz="quarter" idx="11"/>
          </p:nvPr>
        </p:nvSpPr>
        <p:spPr/>
        <p:txBody>
          <a:bodyPr/>
          <a:lstStyle/>
          <a:p>
            <a:endParaRPr lang="ru-RU">
              <a:solidFill>
                <a:prstClr val="white">
                  <a:tint val="75000"/>
                </a:prstClr>
              </a:solidFill>
            </a:endParaRPr>
          </a:p>
        </p:txBody>
      </p:sp>
      <p:sp>
        <p:nvSpPr>
          <p:cNvPr id="7" name="Slide Number Placeholder 6"/>
          <p:cNvSpPr>
            <a:spLocks noGrp="1"/>
          </p:cNvSpPr>
          <p:nvPr>
            <p:ph type="sldNum" sz="quarter" idx="12"/>
          </p:nvPr>
        </p:nvSpPr>
        <p:spPr/>
        <p:txBody>
          <a:bodyPr/>
          <a:lstStyle/>
          <a:p>
            <a:fld id="{34DF4778-774D-43DC-887E-0F7D3E641689}" type="slidenum">
              <a:rPr lang="ru-RU" smtClean="0">
                <a:solidFill>
                  <a:prstClr val="white">
                    <a:tint val="75000"/>
                  </a:prstClr>
                </a:solidFill>
              </a:rPr>
              <a:pPr/>
              <a:t>‹#›</a:t>
            </a:fld>
            <a:endParaRPr lang="ru-RU">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ru-RU" smtClean="0"/>
              <a:t>Вставка рисунка</a:t>
            </a:r>
            <a:endParaRPr lang="en-US"/>
          </a:p>
        </p:txBody>
      </p:sp>
    </p:spTree>
    <p:extLst>
      <p:ext uri="{BB962C8B-B14F-4D97-AF65-F5344CB8AC3E}">
        <p14:creationId xmlns:p14="http://schemas.microsoft.com/office/powerpoint/2010/main" val="953274384"/>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1774F27-4AD1-46C9-9F0B-866B107FAFFC}" type="datetimeFigureOut">
              <a:rPr lang="ru-RU" smtClean="0">
                <a:solidFill>
                  <a:prstClr val="white">
                    <a:tint val="75000"/>
                  </a:prstClr>
                </a:solidFill>
              </a:rPr>
              <a:pPr/>
              <a:t>26.11.2016</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34DF4778-774D-43DC-887E-0F7D3E641689}"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800348346"/>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11774F27-4AD1-46C9-9F0B-866B107FAFFC}" type="datetimeFigureOut">
              <a:rPr lang="ru-RU" smtClean="0">
                <a:solidFill>
                  <a:prstClr val="white">
                    <a:tint val="75000"/>
                  </a:prstClr>
                </a:solidFill>
              </a:rPr>
              <a:pPr/>
              <a:t>26.11.2016</a:t>
            </a:fld>
            <a:endParaRPr 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34DF4778-774D-43DC-887E-0F7D3E641689}" type="slidenum">
              <a:rPr lang="ru-RU" smtClean="0">
                <a:solidFill>
                  <a:prstClr val="white">
                    <a:tint val="75000"/>
                  </a:prstClr>
                </a:solidFill>
              </a:rPr>
              <a:pPr/>
              <a:t>‹#›</a:t>
            </a:fld>
            <a:endParaRPr lang="ru-RU">
              <a:solidFill>
                <a:prstClr val="white">
                  <a:tint val="75000"/>
                </a:prstClr>
              </a:solidFill>
            </a:endParaRPr>
          </a:p>
        </p:txBody>
      </p:sp>
    </p:spTree>
    <p:extLst>
      <p:ext uri="{BB962C8B-B14F-4D97-AF65-F5344CB8AC3E}">
        <p14:creationId xmlns:p14="http://schemas.microsoft.com/office/powerpoint/2010/main" val="455523655"/>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76FF89F-DC79-417F-BB5B-7DA56C74A3D7}" type="datetimeFigureOut">
              <a:rPr lang="ru-RU" altLang="ru-RU" smtClean="0">
                <a:solidFill>
                  <a:prstClr val="white">
                    <a:tint val="75000"/>
                  </a:prstClr>
                </a:solidFill>
              </a:rPr>
              <a:pPr/>
              <a:t>26.11.2016</a:t>
            </a:fld>
            <a:endParaRPr lang="ru-RU" alt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55FFBAA0-F9DA-4CBF-8A73-B7A2100A83FD}" type="slidenum">
              <a:rPr lang="ru-RU" altLang="ru-RU" smtClean="0">
                <a:solidFill>
                  <a:prstClr val="white">
                    <a:tint val="75000"/>
                  </a:prstClr>
                </a:solidFill>
              </a:rPr>
              <a:pPr/>
              <a:t>‹#›</a:t>
            </a:fld>
            <a:endParaRPr lang="ru-RU" altLang="ru-RU">
              <a:solidFill>
                <a:prstClr val="white">
                  <a:tint val="75000"/>
                </a:prstClr>
              </a:solidFill>
            </a:endParaRPr>
          </a:p>
        </p:txBody>
      </p:sp>
    </p:spTree>
    <p:extLst>
      <p:ext uri="{BB962C8B-B14F-4D97-AF65-F5344CB8AC3E}">
        <p14:creationId xmlns:p14="http://schemas.microsoft.com/office/powerpoint/2010/main" val="3918541516"/>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DF5D84FF-79EA-4C31-A007-E41F4D25F1D9}" type="datetimeFigureOut">
              <a:rPr lang="ru-RU" altLang="ru-RU" smtClean="0">
                <a:solidFill>
                  <a:prstClr val="white">
                    <a:tint val="75000"/>
                  </a:prstClr>
                </a:solidFill>
              </a:rPr>
              <a:pPr/>
              <a:t>26.11.2016</a:t>
            </a:fld>
            <a:endParaRPr lang="ru-RU" alt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12D6164A-E3BF-41EB-843B-C352F5A47A43}" type="slidenum">
              <a:rPr lang="ru-RU" altLang="ru-RU" smtClean="0">
                <a:solidFill>
                  <a:prstClr val="white">
                    <a:tint val="75000"/>
                  </a:prstClr>
                </a:solidFill>
              </a:rPr>
              <a:pPr/>
              <a:t>‹#›</a:t>
            </a:fld>
            <a:endParaRPr lang="ru-RU" altLang="ru-RU">
              <a:solidFill>
                <a:prstClr val="white">
                  <a:tint val="75000"/>
                </a:prstClr>
              </a:solidFill>
            </a:endParaRPr>
          </a:p>
        </p:txBody>
      </p:sp>
    </p:spTree>
    <p:extLst>
      <p:ext uri="{BB962C8B-B14F-4D97-AF65-F5344CB8AC3E}">
        <p14:creationId xmlns:p14="http://schemas.microsoft.com/office/powerpoint/2010/main" val="200934432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2C2B1CE-A806-4172-BB31-A13A5E380A3D}" type="datetimeFigureOut">
              <a:rPr lang="ru-RU" altLang="ru-RU" smtClean="0">
                <a:solidFill>
                  <a:prstClr val="white">
                    <a:tint val="75000"/>
                  </a:prstClr>
                </a:solidFill>
              </a:rPr>
              <a:pPr/>
              <a:t>26.11.2016</a:t>
            </a:fld>
            <a:endParaRPr lang="ru-RU" alt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32F11005-464A-48DB-9980-79842256A15B}" type="slidenum">
              <a:rPr lang="ru-RU" altLang="ru-RU" smtClean="0">
                <a:solidFill>
                  <a:prstClr val="white">
                    <a:tint val="75000"/>
                  </a:prstClr>
                </a:solidFill>
              </a:rPr>
              <a:pPr/>
              <a:t>‹#›</a:t>
            </a:fld>
            <a:endParaRPr lang="ru-RU" altLang="ru-RU">
              <a:solidFill>
                <a:prstClr val="white">
                  <a:tint val="75000"/>
                </a:prstClr>
              </a:solidFill>
            </a:endParaRPr>
          </a:p>
        </p:txBody>
      </p:sp>
    </p:spTree>
    <p:extLst>
      <p:ext uri="{BB962C8B-B14F-4D97-AF65-F5344CB8AC3E}">
        <p14:creationId xmlns:p14="http://schemas.microsoft.com/office/powerpoint/2010/main" val="2336415025"/>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641766A-C0A1-4810-874F-1B5F599A391B}" type="datetimeFigureOut">
              <a:rPr lang="ru-RU" altLang="ru-RU" smtClean="0">
                <a:solidFill>
                  <a:prstClr val="white">
                    <a:tint val="75000"/>
                  </a:prstClr>
                </a:solidFill>
              </a:rPr>
              <a:pPr/>
              <a:t>26.11.2016</a:t>
            </a:fld>
            <a:endParaRPr lang="ru-RU" altLang="ru-RU">
              <a:solidFill>
                <a:prstClr val="white">
                  <a:tint val="75000"/>
                </a:prstClr>
              </a:solidFill>
            </a:endParaRPr>
          </a:p>
        </p:txBody>
      </p:sp>
      <p:sp>
        <p:nvSpPr>
          <p:cNvPr id="6" name="Footer Placeholder 5"/>
          <p:cNvSpPr>
            <a:spLocks noGrp="1"/>
          </p:cNvSpPr>
          <p:nvPr>
            <p:ph type="ftr" sz="quarter" idx="11"/>
          </p:nvPr>
        </p:nvSpPr>
        <p:spPr/>
        <p:txBody>
          <a:bodyPr/>
          <a:lstStyle/>
          <a:p>
            <a:endParaRPr lang="ru-RU" altLang="ru-RU">
              <a:solidFill>
                <a:prstClr val="white">
                  <a:tint val="75000"/>
                </a:prstClr>
              </a:solidFill>
            </a:endParaRPr>
          </a:p>
        </p:txBody>
      </p:sp>
      <p:sp>
        <p:nvSpPr>
          <p:cNvPr id="7" name="Slide Number Placeholder 6"/>
          <p:cNvSpPr>
            <a:spLocks noGrp="1"/>
          </p:cNvSpPr>
          <p:nvPr>
            <p:ph type="sldNum" sz="quarter" idx="12"/>
          </p:nvPr>
        </p:nvSpPr>
        <p:spPr/>
        <p:txBody>
          <a:bodyPr/>
          <a:lstStyle/>
          <a:p>
            <a:fld id="{B0F1FAF6-8B86-4631-9D8A-6C22E437D0EB}" type="slidenum">
              <a:rPr lang="ru-RU" altLang="ru-RU" smtClean="0">
                <a:solidFill>
                  <a:prstClr val="white">
                    <a:tint val="75000"/>
                  </a:prstClr>
                </a:solidFill>
              </a:rPr>
              <a:pPr/>
              <a:t>‹#›</a:t>
            </a:fld>
            <a:endParaRPr lang="ru-RU" altLang="ru-RU">
              <a:solidFill>
                <a:prstClr val="white">
                  <a:tint val="75000"/>
                </a:prstClr>
              </a:solidFill>
            </a:endParaRPr>
          </a:p>
        </p:txBody>
      </p:sp>
    </p:spTree>
    <p:extLst>
      <p:ext uri="{BB962C8B-B14F-4D97-AF65-F5344CB8AC3E}">
        <p14:creationId xmlns:p14="http://schemas.microsoft.com/office/powerpoint/2010/main" val="2767312388"/>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1ED18532-8825-4EC4-93EB-A84C3D2834BD}" type="datetimeFigureOut">
              <a:rPr lang="ru-RU" altLang="ru-RU" smtClean="0">
                <a:solidFill>
                  <a:prstClr val="white">
                    <a:tint val="75000"/>
                  </a:prstClr>
                </a:solidFill>
              </a:rPr>
              <a:pPr/>
              <a:t>26.11.2016</a:t>
            </a:fld>
            <a:endParaRPr lang="ru-RU" altLang="ru-RU">
              <a:solidFill>
                <a:prstClr val="white">
                  <a:tint val="75000"/>
                </a:prstClr>
              </a:solidFill>
            </a:endParaRPr>
          </a:p>
        </p:txBody>
      </p:sp>
      <p:sp>
        <p:nvSpPr>
          <p:cNvPr id="8" name="Footer Placeholder 7"/>
          <p:cNvSpPr>
            <a:spLocks noGrp="1"/>
          </p:cNvSpPr>
          <p:nvPr>
            <p:ph type="ftr" sz="quarter" idx="11"/>
          </p:nvPr>
        </p:nvSpPr>
        <p:spPr/>
        <p:txBody>
          <a:bodyPr/>
          <a:lstStyle/>
          <a:p>
            <a:endParaRPr lang="ru-RU" altLang="ru-RU">
              <a:solidFill>
                <a:prstClr val="white">
                  <a:tint val="75000"/>
                </a:prstClr>
              </a:solidFill>
            </a:endParaRPr>
          </a:p>
        </p:txBody>
      </p:sp>
      <p:sp>
        <p:nvSpPr>
          <p:cNvPr id="9" name="Slide Number Placeholder 8"/>
          <p:cNvSpPr>
            <a:spLocks noGrp="1"/>
          </p:cNvSpPr>
          <p:nvPr>
            <p:ph type="sldNum" sz="quarter" idx="12"/>
          </p:nvPr>
        </p:nvSpPr>
        <p:spPr/>
        <p:txBody>
          <a:bodyPr/>
          <a:lstStyle/>
          <a:p>
            <a:fld id="{2975E206-4D8D-4782-BBD1-6F3A221E48B2}" type="slidenum">
              <a:rPr lang="ru-RU" altLang="ru-RU" smtClean="0">
                <a:solidFill>
                  <a:prstClr val="white">
                    <a:tint val="75000"/>
                  </a:prstClr>
                </a:solidFill>
              </a:rPr>
              <a:pPr/>
              <a:t>‹#›</a:t>
            </a:fld>
            <a:endParaRPr lang="ru-RU" altLang="ru-RU">
              <a:solidFill>
                <a:prstClr val="white">
                  <a:tint val="75000"/>
                </a:prstClr>
              </a:solidFill>
            </a:endParaRPr>
          </a:p>
        </p:txBody>
      </p:sp>
    </p:spTree>
    <p:extLst>
      <p:ext uri="{BB962C8B-B14F-4D97-AF65-F5344CB8AC3E}">
        <p14:creationId xmlns:p14="http://schemas.microsoft.com/office/powerpoint/2010/main" val="3475061314"/>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D91BF94A-3CB5-4CE8-B61A-9D0B045DC3BA}" type="datetimeFigureOut">
              <a:rPr lang="ru-RU" altLang="ru-RU" smtClean="0">
                <a:solidFill>
                  <a:prstClr val="white">
                    <a:tint val="75000"/>
                  </a:prstClr>
                </a:solidFill>
              </a:rPr>
              <a:pPr/>
              <a:t>26.11.2016</a:t>
            </a:fld>
            <a:endParaRPr lang="ru-RU" altLang="ru-RU">
              <a:solidFill>
                <a:prstClr val="white">
                  <a:tint val="75000"/>
                </a:prstClr>
              </a:solidFill>
            </a:endParaRPr>
          </a:p>
        </p:txBody>
      </p:sp>
      <p:sp>
        <p:nvSpPr>
          <p:cNvPr id="4" name="Footer Placeholder 3"/>
          <p:cNvSpPr>
            <a:spLocks noGrp="1"/>
          </p:cNvSpPr>
          <p:nvPr>
            <p:ph type="ftr" sz="quarter" idx="11"/>
          </p:nvPr>
        </p:nvSpPr>
        <p:spPr/>
        <p:txBody>
          <a:bodyPr/>
          <a:lstStyle/>
          <a:p>
            <a:endParaRPr lang="ru-RU" altLang="ru-RU">
              <a:solidFill>
                <a:prstClr val="white">
                  <a:tint val="75000"/>
                </a:prstClr>
              </a:solidFill>
            </a:endParaRPr>
          </a:p>
        </p:txBody>
      </p:sp>
      <p:sp>
        <p:nvSpPr>
          <p:cNvPr id="5" name="Slide Number Placeholder 4"/>
          <p:cNvSpPr>
            <a:spLocks noGrp="1"/>
          </p:cNvSpPr>
          <p:nvPr>
            <p:ph type="sldNum" sz="quarter" idx="12"/>
          </p:nvPr>
        </p:nvSpPr>
        <p:spPr/>
        <p:txBody>
          <a:bodyPr/>
          <a:lstStyle/>
          <a:p>
            <a:fld id="{E243FD43-AF61-4BCC-ACB2-FE2F28897565}" type="slidenum">
              <a:rPr lang="ru-RU" altLang="ru-RU" smtClean="0">
                <a:solidFill>
                  <a:prstClr val="white">
                    <a:tint val="75000"/>
                  </a:prstClr>
                </a:solidFill>
              </a:rPr>
              <a:pPr/>
              <a:t>‹#›</a:t>
            </a:fld>
            <a:endParaRPr lang="ru-RU" altLang="ru-RU">
              <a:solidFill>
                <a:prstClr val="white">
                  <a:tint val="75000"/>
                </a:prstClr>
              </a:solidFill>
            </a:endParaRPr>
          </a:p>
        </p:txBody>
      </p:sp>
    </p:spTree>
    <p:extLst>
      <p:ext uri="{BB962C8B-B14F-4D97-AF65-F5344CB8AC3E}">
        <p14:creationId xmlns:p14="http://schemas.microsoft.com/office/powerpoint/2010/main" val="3119176197"/>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26.11.2016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02C4E9-DF26-4E48-B3AD-842F79790EDF}" type="datetimeFigureOut">
              <a:rPr lang="ru-RU" altLang="ru-RU" smtClean="0">
                <a:solidFill>
                  <a:prstClr val="white">
                    <a:tint val="75000"/>
                  </a:prstClr>
                </a:solidFill>
              </a:rPr>
              <a:pPr/>
              <a:t>26.11.2016</a:t>
            </a:fld>
            <a:endParaRPr lang="ru-RU" altLang="ru-RU">
              <a:solidFill>
                <a:prstClr val="white">
                  <a:tint val="75000"/>
                </a:prstClr>
              </a:solidFill>
            </a:endParaRPr>
          </a:p>
        </p:txBody>
      </p:sp>
      <p:sp>
        <p:nvSpPr>
          <p:cNvPr id="3" name="Footer Placeholder 2"/>
          <p:cNvSpPr>
            <a:spLocks noGrp="1"/>
          </p:cNvSpPr>
          <p:nvPr>
            <p:ph type="ftr" sz="quarter" idx="11"/>
          </p:nvPr>
        </p:nvSpPr>
        <p:spPr/>
        <p:txBody>
          <a:bodyPr/>
          <a:lstStyle/>
          <a:p>
            <a:endParaRPr lang="ru-RU" altLang="ru-RU">
              <a:solidFill>
                <a:prstClr val="white">
                  <a:tint val="75000"/>
                </a:prstClr>
              </a:solidFill>
            </a:endParaRPr>
          </a:p>
        </p:txBody>
      </p:sp>
      <p:sp>
        <p:nvSpPr>
          <p:cNvPr id="4" name="Slide Number Placeholder 3"/>
          <p:cNvSpPr>
            <a:spLocks noGrp="1"/>
          </p:cNvSpPr>
          <p:nvPr>
            <p:ph type="sldNum" sz="quarter" idx="12"/>
          </p:nvPr>
        </p:nvSpPr>
        <p:spPr/>
        <p:txBody>
          <a:bodyPr/>
          <a:lstStyle/>
          <a:p>
            <a:fld id="{DC5E87B3-3545-4A64-87F4-ED914463B5CE}" type="slidenum">
              <a:rPr lang="ru-RU" altLang="ru-RU" smtClean="0">
                <a:solidFill>
                  <a:prstClr val="white">
                    <a:tint val="75000"/>
                  </a:prstClr>
                </a:solidFill>
              </a:rPr>
              <a:pPr/>
              <a:t>‹#›</a:t>
            </a:fld>
            <a:endParaRPr lang="ru-RU" altLang="ru-RU">
              <a:solidFill>
                <a:prstClr val="white">
                  <a:tint val="75000"/>
                </a:prstClr>
              </a:solidFill>
            </a:endParaRPr>
          </a:p>
        </p:txBody>
      </p:sp>
    </p:spTree>
    <p:extLst>
      <p:ext uri="{BB962C8B-B14F-4D97-AF65-F5344CB8AC3E}">
        <p14:creationId xmlns:p14="http://schemas.microsoft.com/office/powerpoint/2010/main" val="3162991155"/>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8E7544B9-F357-4EA6-BF53-B3206952B685}" type="datetimeFigureOut">
              <a:rPr lang="ru-RU" altLang="ru-RU" smtClean="0">
                <a:solidFill>
                  <a:prstClr val="white">
                    <a:tint val="75000"/>
                  </a:prstClr>
                </a:solidFill>
              </a:rPr>
              <a:pPr/>
              <a:t>26.11.2016</a:t>
            </a:fld>
            <a:endParaRPr lang="ru-RU" altLang="ru-RU">
              <a:solidFill>
                <a:prstClr val="white">
                  <a:tint val="75000"/>
                </a:prstClr>
              </a:solidFill>
            </a:endParaRPr>
          </a:p>
        </p:txBody>
      </p:sp>
      <p:sp>
        <p:nvSpPr>
          <p:cNvPr id="6" name="Footer Placeholder 5"/>
          <p:cNvSpPr>
            <a:spLocks noGrp="1"/>
          </p:cNvSpPr>
          <p:nvPr>
            <p:ph type="ftr" sz="quarter" idx="11"/>
          </p:nvPr>
        </p:nvSpPr>
        <p:spPr/>
        <p:txBody>
          <a:bodyPr/>
          <a:lstStyle/>
          <a:p>
            <a:endParaRPr lang="ru-RU" altLang="ru-RU">
              <a:solidFill>
                <a:prstClr val="white">
                  <a:tint val="75000"/>
                </a:prstClr>
              </a:solidFill>
            </a:endParaRPr>
          </a:p>
        </p:txBody>
      </p:sp>
      <p:sp>
        <p:nvSpPr>
          <p:cNvPr id="7" name="Slide Number Placeholder 6"/>
          <p:cNvSpPr>
            <a:spLocks noGrp="1"/>
          </p:cNvSpPr>
          <p:nvPr>
            <p:ph type="sldNum" sz="quarter" idx="12"/>
          </p:nvPr>
        </p:nvSpPr>
        <p:spPr/>
        <p:txBody>
          <a:bodyPr/>
          <a:lstStyle/>
          <a:p>
            <a:fld id="{550CEEAA-55FF-4A7B-8402-8847F2CFB360}" type="slidenum">
              <a:rPr lang="ru-RU" altLang="ru-RU" smtClean="0">
                <a:solidFill>
                  <a:prstClr val="white">
                    <a:tint val="75000"/>
                  </a:prstClr>
                </a:solidFill>
              </a:rPr>
              <a:pPr/>
              <a:t>‹#›</a:t>
            </a:fld>
            <a:endParaRPr lang="ru-RU" altLang="ru-RU">
              <a:solidFill>
                <a:prstClr val="white">
                  <a:tint val="75000"/>
                </a:prstClr>
              </a:solidFill>
            </a:endParaRPr>
          </a:p>
        </p:txBody>
      </p:sp>
    </p:spTree>
    <p:extLst>
      <p:ext uri="{BB962C8B-B14F-4D97-AF65-F5344CB8AC3E}">
        <p14:creationId xmlns:p14="http://schemas.microsoft.com/office/powerpoint/2010/main" val="2179326289"/>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CCECF5B-AAE5-49E7-B1EA-99468DFB361B}" type="datetimeFigureOut">
              <a:rPr lang="ru-RU" altLang="ru-RU" smtClean="0">
                <a:solidFill>
                  <a:prstClr val="white">
                    <a:tint val="75000"/>
                  </a:prstClr>
                </a:solidFill>
              </a:rPr>
              <a:pPr/>
              <a:t>26.11.2016</a:t>
            </a:fld>
            <a:endParaRPr lang="ru-RU" altLang="ru-RU">
              <a:solidFill>
                <a:prstClr val="white">
                  <a:tint val="75000"/>
                </a:prstClr>
              </a:solidFill>
            </a:endParaRPr>
          </a:p>
        </p:txBody>
      </p:sp>
      <p:sp>
        <p:nvSpPr>
          <p:cNvPr id="6" name="Footer Placeholder 5"/>
          <p:cNvSpPr>
            <a:spLocks noGrp="1"/>
          </p:cNvSpPr>
          <p:nvPr>
            <p:ph type="ftr" sz="quarter" idx="11"/>
          </p:nvPr>
        </p:nvSpPr>
        <p:spPr/>
        <p:txBody>
          <a:bodyPr/>
          <a:lstStyle/>
          <a:p>
            <a:endParaRPr lang="ru-RU" altLang="ru-RU">
              <a:solidFill>
                <a:prstClr val="white">
                  <a:tint val="75000"/>
                </a:prstClr>
              </a:solidFill>
            </a:endParaRPr>
          </a:p>
        </p:txBody>
      </p:sp>
      <p:sp>
        <p:nvSpPr>
          <p:cNvPr id="7" name="Slide Number Placeholder 6"/>
          <p:cNvSpPr>
            <a:spLocks noGrp="1"/>
          </p:cNvSpPr>
          <p:nvPr>
            <p:ph type="sldNum" sz="quarter" idx="12"/>
          </p:nvPr>
        </p:nvSpPr>
        <p:spPr/>
        <p:txBody>
          <a:bodyPr/>
          <a:lstStyle/>
          <a:p>
            <a:fld id="{6DDCF90C-DAA1-46A5-9D90-3A4E49512083}" type="slidenum">
              <a:rPr lang="ru-RU" altLang="ru-RU" smtClean="0">
                <a:solidFill>
                  <a:prstClr val="white">
                    <a:tint val="75000"/>
                  </a:prstClr>
                </a:solidFill>
              </a:rPr>
              <a:pPr/>
              <a:t>‹#›</a:t>
            </a:fld>
            <a:endParaRPr lang="ru-RU" altLang="ru-RU">
              <a:solidFill>
                <a:prstClr val="white">
                  <a:tint val="75000"/>
                </a:prstClr>
              </a:solidFill>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ru-RU" smtClean="0"/>
              <a:t>Вставка рисунка</a:t>
            </a:r>
            <a:endParaRPr lang="en-US"/>
          </a:p>
        </p:txBody>
      </p:sp>
    </p:spTree>
    <p:extLst>
      <p:ext uri="{BB962C8B-B14F-4D97-AF65-F5344CB8AC3E}">
        <p14:creationId xmlns:p14="http://schemas.microsoft.com/office/powerpoint/2010/main" val="195755252"/>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6B8DD23-5FF3-4BC0-95F4-21A9461D5318}" type="datetimeFigureOut">
              <a:rPr lang="ru-RU" altLang="ru-RU" smtClean="0">
                <a:solidFill>
                  <a:prstClr val="white">
                    <a:tint val="75000"/>
                  </a:prstClr>
                </a:solidFill>
              </a:rPr>
              <a:pPr/>
              <a:t>26.11.2016</a:t>
            </a:fld>
            <a:endParaRPr lang="ru-RU" alt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3C0FEEE1-0667-4BBC-9BFB-9975269BFF08}" type="slidenum">
              <a:rPr lang="ru-RU" altLang="ru-RU" smtClean="0">
                <a:solidFill>
                  <a:prstClr val="white">
                    <a:tint val="75000"/>
                  </a:prstClr>
                </a:solidFill>
              </a:rPr>
              <a:pPr/>
              <a:t>‹#›</a:t>
            </a:fld>
            <a:endParaRPr lang="ru-RU" altLang="ru-RU">
              <a:solidFill>
                <a:prstClr val="white">
                  <a:tint val="75000"/>
                </a:prstClr>
              </a:solidFill>
            </a:endParaRPr>
          </a:p>
        </p:txBody>
      </p:sp>
    </p:spTree>
    <p:extLst>
      <p:ext uri="{BB962C8B-B14F-4D97-AF65-F5344CB8AC3E}">
        <p14:creationId xmlns:p14="http://schemas.microsoft.com/office/powerpoint/2010/main" val="348763988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307D6FA-3C2E-4B53-BB0A-33ECB962A553}" type="datetimeFigureOut">
              <a:rPr lang="ru-RU" altLang="ru-RU" smtClean="0">
                <a:solidFill>
                  <a:prstClr val="white">
                    <a:tint val="75000"/>
                  </a:prstClr>
                </a:solidFill>
              </a:rPr>
              <a:pPr/>
              <a:t>26.11.2016</a:t>
            </a:fld>
            <a:endParaRPr lang="ru-RU" altLang="ru-RU">
              <a:solidFill>
                <a:prstClr val="white">
                  <a:tint val="75000"/>
                </a:prstClr>
              </a:solidFill>
            </a:endParaRPr>
          </a:p>
        </p:txBody>
      </p:sp>
      <p:sp>
        <p:nvSpPr>
          <p:cNvPr id="5" name="Footer Placeholder 4"/>
          <p:cNvSpPr>
            <a:spLocks noGrp="1"/>
          </p:cNvSpPr>
          <p:nvPr>
            <p:ph type="ftr" sz="quarter" idx="11"/>
          </p:nvPr>
        </p:nvSpPr>
        <p:spPr/>
        <p:txBody>
          <a:bodyPr/>
          <a:lstStyle/>
          <a:p>
            <a:endParaRPr lang="ru-RU" altLang="ru-RU">
              <a:solidFill>
                <a:prstClr val="white">
                  <a:tint val="75000"/>
                </a:prstClr>
              </a:solidFill>
            </a:endParaRPr>
          </a:p>
        </p:txBody>
      </p:sp>
      <p:sp>
        <p:nvSpPr>
          <p:cNvPr id="6" name="Slide Number Placeholder 5"/>
          <p:cNvSpPr>
            <a:spLocks noGrp="1"/>
          </p:cNvSpPr>
          <p:nvPr>
            <p:ph type="sldNum" sz="quarter" idx="12"/>
          </p:nvPr>
        </p:nvSpPr>
        <p:spPr/>
        <p:txBody>
          <a:bodyPr/>
          <a:lstStyle/>
          <a:p>
            <a:fld id="{ACCD24A9-D21B-4A15-B997-1A8EFFE34024}" type="slidenum">
              <a:rPr lang="ru-RU" altLang="ru-RU" smtClean="0">
                <a:solidFill>
                  <a:prstClr val="white">
                    <a:tint val="75000"/>
                  </a:prstClr>
                </a:solidFill>
              </a:rPr>
              <a:pPr/>
              <a:t>‹#›</a:t>
            </a:fld>
            <a:endParaRPr lang="ru-RU" altLang="ru-RU">
              <a:solidFill>
                <a:prstClr val="white">
                  <a:tint val="75000"/>
                </a:prstClr>
              </a:solidFill>
            </a:endParaRPr>
          </a:p>
        </p:txBody>
      </p:sp>
    </p:spTree>
    <p:extLst>
      <p:ext uri="{BB962C8B-B14F-4D97-AF65-F5344CB8AC3E}">
        <p14:creationId xmlns:p14="http://schemas.microsoft.com/office/powerpoint/2010/main" val="994408157"/>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26.11.2016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26.11.2016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26.11.2016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26.11.2016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26.11.2016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ru-RU" smtClean="0"/>
              <a:t>Вставка рисунка</a:t>
            </a:r>
            <a:endParaRPr lang="en-US"/>
          </a:p>
        </p:txBody>
      </p:sp>
    </p:spTree>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B4C71EC6-210F-42DE-9C53-41977AD35B3D}" type="datetimeFigureOut">
              <a:rPr lang="ru-RU" smtClean="0"/>
              <a:t>26.11.2016</a:t>
            </a:fld>
            <a:endParaRPr lang="ru-RU"/>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B19B0651-EE4F-4900-A07F-96A6BFA9D0F0}" type="slidenum">
              <a:rPr lang="ru-RU" smtClean="0"/>
              <a:t>‹#›</a:t>
            </a:fld>
            <a:endParaRPr lang="ru-RU"/>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pPr fontAlgn="base">
              <a:spcBef>
                <a:spcPct val="0"/>
              </a:spcBef>
              <a:spcAft>
                <a:spcPct val="0"/>
              </a:spcAft>
              <a:defRPr/>
            </a:pPr>
            <a:endParaRPr lang="ru-RU">
              <a:solidFill>
                <a:prstClr val="white">
                  <a:tint val="75000"/>
                </a:prstClr>
              </a:solidFill>
              <a:latin typeface="Tahoma" pitchFamily="34" charset="0"/>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pPr fontAlgn="base">
              <a:spcBef>
                <a:spcPct val="0"/>
              </a:spcBef>
              <a:spcAft>
                <a:spcPct val="0"/>
              </a:spcAft>
              <a:defRPr/>
            </a:pPr>
            <a:endParaRPr lang="ru-RU">
              <a:solidFill>
                <a:prstClr val="white">
                  <a:tint val="75000"/>
                </a:prstClr>
              </a:solidFill>
              <a:latin typeface="Tahoma" pitchFamily="34" charset="0"/>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fontAlgn="base">
              <a:spcBef>
                <a:spcPct val="0"/>
              </a:spcBef>
              <a:spcAft>
                <a:spcPct val="0"/>
              </a:spcAft>
              <a:defRPr/>
            </a:pPr>
            <a:fld id="{F0B7797A-D9EC-4397-9873-C08E6E07D3CC}" type="slidenum">
              <a:rPr lang="ru-RU" smtClean="0">
                <a:solidFill>
                  <a:prstClr val="white">
                    <a:tint val="75000"/>
                  </a:prstClr>
                </a:solidFill>
                <a:latin typeface="Tahoma" pitchFamily="34" charset="0"/>
              </a:rPr>
              <a:pPr fontAlgn="base">
                <a:spcBef>
                  <a:spcPct val="0"/>
                </a:spcBef>
                <a:spcAft>
                  <a:spcPct val="0"/>
                </a:spcAft>
                <a:defRPr/>
              </a:pPr>
              <a:t>‹#›</a:t>
            </a:fld>
            <a:endParaRPr lang="ru-RU">
              <a:solidFill>
                <a:prstClr val="white">
                  <a:tint val="75000"/>
                </a:prstClr>
              </a:solidFill>
              <a:latin typeface="Tahoma" pitchFamily="34" charset="0"/>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355614308"/>
      </p:ext>
    </p:extLst>
  </p:cSld>
  <p:clrMap bg1="dk1" tx1="lt1" bg2="dk2" tx2="lt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11774F27-4AD1-46C9-9F0B-866B107FAFFC}" type="datetimeFigureOut">
              <a:rPr lang="ru-RU" smtClean="0">
                <a:solidFill>
                  <a:prstClr val="white">
                    <a:tint val="75000"/>
                  </a:prstClr>
                </a:solidFill>
              </a:rPr>
              <a:pPr/>
              <a:t>26.11.2016</a:t>
            </a:fld>
            <a:endParaRPr lang="ru-RU">
              <a:solidFill>
                <a:prstClr val="white">
                  <a:tint val="75000"/>
                </a:prstClr>
              </a:solidFill>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ru-RU">
              <a:solidFill>
                <a:prstClr val="white">
                  <a:tint val="75000"/>
                </a:prstClr>
              </a:solidFill>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34DF4778-774D-43DC-887E-0F7D3E641689}" type="slidenum">
              <a:rPr lang="ru-RU" smtClean="0">
                <a:solidFill>
                  <a:prstClr val="white">
                    <a:tint val="75000"/>
                  </a:prstClr>
                </a:solidFill>
              </a:rPr>
              <a:pPr/>
              <a:t>‹#›</a:t>
            </a:fld>
            <a:endParaRPr lang="ru-RU">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96660973"/>
      </p:ext>
    </p:extLst>
  </p:cSld>
  <p:clrMap bg1="dk1" tx1="lt1" bg2="dk2" tx2="lt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pPr fontAlgn="base">
              <a:spcBef>
                <a:spcPct val="0"/>
              </a:spcBef>
              <a:spcAft>
                <a:spcPct val="0"/>
              </a:spcAft>
            </a:pPr>
            <a:fld id="{FB867B68-F85C-47E3-8682-BBA541740C7E}" type="datetimeFigureOut">
              <a:rPr lang="ru-RU" altLang="ru-RU" smtClean="0">
                <a:solidFill>
                  <a:prstClr val="white">
                    <a:tint val="75000"/>
                  </a:prstClr>
                </a:solidFill>
                <a:latin typeface="Arial" charset="0"/>
                <a:cs typeface="Arial" charset="0"/>
              </a:rPr>
              <a:pPr fontAlgn="base">
                <a:spcBef>
                  <a:spcPct val="0"/>
                </a:spcBef>
                <a:spcAft>
                  <a:spcPct val="0"/>
                </a:spcAft>
              </a:pPr>
              <a:t>26.11.2016</a:t>
            </a:fld>
            <a:endParaRPr lang="ru-RU" altLang="ru-RU">
              <a:solidFill>
                <a:prstClr val="white">
                  <a:tint val="75000"/>
                </a:prstClr>
              </a:solidFill>
              <a:latin typeface="Arial" charset="0"/>
              <a:cs typeface="Arial" charset="0"/>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pPr fontAlgn="base">
              <a:spcBef>
                <a:spcPct val="0"/>
              </a:spcBef>
              <a:spcAft>
                <a:spcPct val="0"/>
              </a:spcAft>
            </a:pPr>
            <a:endParaRPr lang="ru-RU" altLang="ru-RU">
              <a:solidFill>
                <a:prstClr val="white">
                  <a:tint val="75000"/>
                </a:prstClr>
              </a:solidFill>
              <a:latin typeface="Arial" charset="0"/>
              <a:cs typeface="Arial" charset="0"/>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fontAlgn="base">
              <a:spcBef>
                <a:spcPct val="0"/>
              </a:spcBef>
              <a:spcAft>
                <a:spcPct val="0"/>
              </a:spcAft>
            </a:pPr>
            <a:fld id="{9192C824-F7A2-4210-B043-21101AE5CB08}" type="slidenum">
              <a:rPr lang="ru-RU" altLang="ru-RU" smtClean="0">
                <a:solidFill>
                  <a:prstClr val="white">
                    <a:tint val="75000"/>
                  </a:prstClr>
                </a:solidFill>
                <a:latin typeface="Arial" charset="0"/>
                <a:cs typeface="Arial" charset="0"/>
              </a:rPr>
              <a:pPr fontAlgn="base">
                <a:spcBef>
                  <a:spcPct val="0"/>
                </a:spcBef>
                <a:spcAft>
                  <a:spcPct val="0"/>
                </a:spcAft>
              </a:pPr>
              <a:t>‹#›</a:t>
            </a:fld>
            <a:endParaRPr lang="ru-RU" altLang="ru-RU">
              <a:solidFill>
                <a:prstClr val="white">
                  <a:tint val="75000"/>
                </a:prstClr>
              </a:solidFill>
              <a:latin typeface="Arial" charset="0"/>
              <a:cs typeface="Arial" charset="0"/>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1868062386"/>
      </p:ext>
    </p:extLst>
  </p:cSld>
  <p:clrMap bg1="dk1" tx1="lt1" bg2="dk2" tx2="lt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images.yandex.ru/yandsearch?ed=1&amp;text=%D0%98%D0%B2%D0%B0%D0%BD%20III%20%D0%BA%D0%B0%D1%80%D1%82%D0%B8%D0%BD%D0%BA%D0%B8&amp;p=9&amp;img_url=sv-rasseniya.narod.ru/wp-content/uploads/2010/hrono/3-arxeologicheskie/foto-299.jpg&amp;rpt=simag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0.xm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images.yandex.ru/yandsearch?ed=1&amp;text=%D0%92.%D0%92.%D0%9F%D1%83%D1%82%D0%B8%D0%BD%20%D1%84%D0%BE%D1%82%D0%BE%20%D0%B8%20%D0%BA%D0%B0%D1%80%D1%82%D0%B8%D0%BD%D0%BA%D0%B8&amp;p=35&amp;img_url=content1.onliner.by/content/news/29.12.2010/09.11/076489.jpg&amp;rpt=simage" TargetMode="Externa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images.yandex.ru/yandsearch?ed=1&amp;text=%D0%BA%D0%BE%D1%80%D1%80%D1%83%D0%BF%D1%86%D0%B8%D1%8F&amp;img_url=mouvaldivatskoe.ucoz.ru/_si/0/61078101.jpg&amp;rpt=simage&amp;p=8" TargetMode="External"/><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images.yandex.ru/yandsearch?ed=1&amp;text=%D0%BA%D0%BE%D1%80%D1%80%D1%83%D0%BF%D1%86%D0%B8%D1%8F&amp;p=91&amp;img_url=www.volynnews.com/img/news/thm_20091021174401.jpg&amp;rpt=simage" TargetMode="External"/><Relationship Id="rId1" Type="http://schemas.openxmlformats.org/officeDocument/2006/relationships/slideLayout" Target="../slideLayouts/slideLayout29.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5.xml"/><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9" y="11175"/>
            <a:ext cx="9193046" cy="684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33579" y="4221088"/>
            <a:ext cx="9144000" cy="2308324"/>
          </a:xfrm>
          <a:prstGeom prst="rect">
            <a:avLst/>
          </a:prstGeom>
        </p:spPr>
        <p:txBody>
          <a:bodyPr wrap="square">
            <a:spAutoFit/>
          </a:bodyPr>
          <a:lstStyle/>
          <a:p>
            <a:pPr algn="ctr"/>
            <a:r>
              <a:rPr lang="ru-RU" sz="4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9 </a:t>
            </a:r>
            <a:r>
              <a:rPr lang="ru-RU"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декабря</a:t>
            </a:r>
          </a:p>
          <a:p>
            <a:pPr algn="ctr"/>
            <a:r>
              <a:rPr lang="ru-RU"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Международный </a:t>
            </a:r>
            <a:r>
              <a:rPr lang="ru-RU" sz="4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день борьбы с </a:t>
            </a:r>
            <a:r>
              <a:rPr lang="ru-RU" sz="4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коррупцией</a:t>
            </a:r>
            <a:endParaRPr lang="ru-RU" sz="4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5" name="Прямоугольник 4"/>
          <p:cNvSpPr/>
          <p:nvPr/>
        </p:nvSpPr>
        <p:spPr>
          <a:xfrm>
            <a:off x="-30967" y="0"/>
            <a:ext cx="9144000" cy="646331"/>
          </a:xfrm>
          <a:prstGeom prst="rect">
            <a:avLst/>
          </a:prstGeom>
        </p:spPr>
        <p:txBody>
          <a:bodyPr wrap="square">
            <a:spAutoFit/>
          </a:bodyPr>
          <a:lstStyle/>
          <a:p>
            <a:pPr algn="ctr"/>
            <a:r>
              <a:rPr lang="ru-RU" b="1" dirty="0"/>
              <a:t>БЕЛГОРОДСКИЙ ГОСУДАРСТВЕННЫЙ АГРАРНЫЙ </a:t>
            </a:r>
            <a:r>
              <a:rPr lang="ru-RU" b="1" dirty="0" smtClean="0"/>
              <a:t>УНИВЕРСИТЕТ</a:t>
            </a:r>
          </a:p>
          <a:p>
            <a:pPr algn="ctr"/>
            <a:r>
              <a:rPr lang="ru-RU" b="1" dirty="0" smtClean="0"/>
              <a:t> </a:t>
            </a:r>
            <a:r>
              <a:rPr lang="ru-RU" b="1" dirty="0"/>
              <a:t>им. В.Я. Горина</a:t>
            </a:r>
          </a:p>
        </p:txBody>
      </p:sp>
      <p:sp>
        <p:nvSpPr>
          <p:cNvPr id="6" name="Прямоугольник 5"/>
          <p:cNvSpPr/>
          <p:nvPr/>
        </p:nvSpPr>
        <p:spPr>
          <a:xfrm>
            <a:off x="15467" y="632983"/>
            <a:ext cx="9144000" cy="369332"/>
          </a:xfrm>
          <a:prstGeom prst="rect">
            <a:avLst/>
          </a:prstGeom>
        </p:spPr>
        <p:txBody>
          <a:bodyPr wrap="square">
            <a:spAutoFit/>
          </a:bodyPr>
          <a:lstStyle/>
          <a:p>
            <a:pPr algn="ctr"/>
            <a:r>
              <a:rPr lang="ru-RU" b="1" dirty="0"/>
              <a:t>УПРАВЛЕНИЕ БИБЛИОТЕЧНО-ИНФОРМАЦИОННЫХ РЕСУРСОВ</a:t>
            </a:r>
          </a:p>
        </p:txBody>
      </p:sp>
      <p:sp>
        <p:nvSpPr>
          <p:cNvPr id="7" name="Прямоугольник 6"/>
          <p:cNvSpPr/>
          <p:nvPr/>
        </p:nvSpPr>
        <p:spPr>
          <a:xfrm>
            <a:off x="4211960" y="6478173"/>
            <a:ext cx="1040670" cy="369332"/>
          </a:xfrm>
          <a:prstGeom prst="rect">
            <a:avLst/>
          </a:prstGeom>
        </p:spPr>
        <p:txBody>
          <a:bodyPr wrap="none">
            <a:spAutoFit/>
          </a:bodyPr>
          <a:lstStyle/>
          <a:p>
            <a:r>
              <a:rPr lang="ru-RU" b="1" dirty="0"/>
              <a:t>2016 г</a:t>
            </a:r>
          </a:p>
        </p:txBody>
      </p:sp>
    </p:spTree>
    <p:extLst>
      <p:ext uri="{BB962C8B-B14F-4D97-AF65-F5344CB8AC3E}">
        <p14:creationId xmlns:p14="http://schemas.microsoft.com/office/powerpoint/2010/main" val="2272823334"/>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mg-fotki.yandex.ru/get/4126/163781271.65/0_99a9a_47f7360f_orig.jpg"/>
          <p:cNvPicPr>
            <a:picLocks noChangeAspect="1" noChangeArrowheads="1"/>
          </p:cNvPicPr>
          <p:nvPr/>
        </p:nvPicPr>
        <p:blipFill rotWithShape="1">
          <a:blip r:embed="rId2">
            <a:extLst>
              <a:ext uri="{28A0092B-C50C-407E-A947-70E740481C1C}">
                <a14:useLocalDpi xmlns:a14="http://schemas.microsoft.com/office/drawing/2010/main" val="0"/>
              </a:ext>
            </a:extLst>
          </a:blip>
          <a:srcRect l="3132" t="2731" r="5543"/>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2"/>
          <p:cNvSpPr>
            <a:spLocks noGrp="1"/>
          </p:cNvSpPr>
          <p:nvPr>
            <p:ph type="title"/>
          </p:nvPr>
        </p:nvSpPr>
        <p:spPr>
          <a:xfrm>
            <a:off x="457200" y="152400"/>
            <a:ext cx="8229600" cy="776270"/>
          </a:xfrm>
        </p:spPr>
        <p:txBody>
          <a:bodyPr/>
          <a:lstStyle/>
          <a:p>
            <a:pPr algn="ct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rPr>
              <a:t>ИСТОРИЯ  КОРРУПЦИИ</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endParaRPr>
          </a:p>
        </p:txBody>
      </p:sp>
      <p:sp>
        <p:nvSpPr>
          <p:cNvPr id="6" name="Содержимое 7"/>
          <p:cNvSpPr txBox="1">
            <a:spLocks/>
          </p:cNvSpPr>
          <p:nvPr/>
        </p:nvSpPr>
        <p:spPr>
          <a:xfrm>
            <a:off x="431540" y="1052736"/>
            <a:ext cx="8280920" cy="456344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lgn="ctr">
              <a:buNone/>
              <a:defRPr/>
            </a:pP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Российские источники упоминают мздоимство еще в XIII в. Начиная с Ивана III известны попытки законодательного ограничения коррупции. Первой попыткой можно считать Белозерскую уставную грамоту, которая установила твердые «кормы» для наместников и их </a:t>
            </a: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аппарата</a:t>
            </a:r>
            <a:endParaRPr lang="ru-RU"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462566814"/>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0" y="908720"/>
            <a:ext cx="9144000" cy="3725606"/>
          </a:xfrm>
        </p:spPr>
        <p:txBody>
          <a:bodyPr anchor="t">
            <a:noAutofit/>
          </a:bodyPr>
          <a:lstStyle/>
          <a:p>
            <a:pPr algn="ctr">
              <a:buNone/>
            </a:pPr>
            <a:r>
              <a:rPr lang="ru-RU"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Times New Roman" pitchFamily="18" charset="0"/>
              </a:rPr>
              <a:t>XV век </a:t>
            </a:r>
          </a:p>
          <a:p>
            <a:r>
              <a:rPr lang="ru-RU" sz="2400" b="1" dirty="0" smtClean="0">
                <a:cs typeface="Times New Roman" pitchFamily="18" charset="0"/>
              </a:rPr>
              <a:t>Первое законодательное ограничение    коррупционной деятельности было           осуществлено в царствование Ивана III. </a:t>
            </a:r>
          </a:p>
          <a:p>
            <a:r>
              <a:rPr lang="ru-RU" sz="2400" b="1" dirty="0" smtClean="0">
                <a:cs typeface="Times New Roman" pitchFamily="18" charset="0"/>
              </a:rPr>
              <a:t>Судебник 1497 г устанавливал розыскную            форму процесса, предусматривал в качестве             мер наказания смертную казнь, торговую казнь (битьё кнутом).</a:t>
            </a:r>
          </a:p>
          <a:p>
            <a:r>
              <a:rPr lang="ru-RU" sz="2400" b="1" dirty="0" smtClean="0">
                <a:cs typeface="Times New Roman" pitchFamily="18" charset="0"/>
              </a:rPr>
              <a:t>Судебник расширил круг деяний, признавшихся уголовно наказуемыми: крамола, «церковная татьба» (святотатство), ябедничество; дал понятие преступления, а также особо опасного преступления</a:t>
            </a:r>
          </a:p>
          <a:p>
            <a:endParaRPr lang="ru-RU" sz="2400" b="1" dirty="0"/>
          </a:p>
        </p:txBody>
      </p:sp>
      <p:pic>
        <p:nvPicPr>
          <p:cNvPr id="5" name="Рисунок 4" descr="http://im3-tub-ru.yandex.net/i?id=160631447-12-72">
            <a:hlinkClick r:id="rId2"/>
          </p:cNvPr>
          <p:cNvPicPr/>
          <p:nvPr/>
        </p:nvPicPr>
        <p:blipFill>
          <a:blip r:embed="rId3"/>
          <a:srcRect/>
          <a:stretch>
            <a:fillRect/>
          </a:stretch>
        </p:blipFill>
        <p:spPr bwMode="auto">
          <a:xfrm flipH="1">
            <a:off x="7668344" y="980728"/>
            <a:ext cx="1475656" cy="1800200"/>
          </a:xfrm>
          <a:prstGeom prst="rect">
            <a:avLst/>
          </a:prstGeom>
          <a:ln>
            <a:noFill/>
          </a:ln>
          <a:effectLst>
            <a:softEdge rad="112500"/>
          </a:effectLst>
        </p:spPr>
      </p:pic>
      <p:sp>
        <p:nvSpPr>
          <p:cNvPr id="6" name="Заголовок 2"/>
          <p:cNvSpPr>
            <a:spLocks noGrp="1"/>
          </p:cNvSpPr>
          <p:nvPr>
            <p:ph type="title"/>
          </p:nvPr>
        </p:nvSpPr>
        <p:spPr>
          <a:xfrm>
            <a:off x="457200" y="152400"/>
            <a:ext cx="8229600" cy="776270"/>
          </a:xfrm>
        </p:spPr>
        <p:txBody>
          <a:bodyPr/>
          <a:lstStyle/>
          <a:p>
            <a:pPr algn="ct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rPr>
              <a:t>ИСТОРИЯ  КОРРУПЦИИ</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endParaRPr>
          </a:p>
        </p:txBody>
      </p:sp>
    </p:spTree>
    <p:extLst>
      <p:ext uri="{BB962C8B-B14F-4D97-AF65-F5344CB8AC3E}">
        <p14:creationId xmlns:p14="http://schemas.microsoft.com/office/powerpoint/2010/main" val="4032801837"/>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1"/>
          </p:nvPr>
        </p:nvSpPr>
        <p:spPr>
          <a:xfrm>
            <a:off x="251520" y="1424007"/>
            <a:ext cx="4157191" cy="4051301"/>
          </a:xfrm>
        </p:spPr>
        <p:txBody>
          <a:bodyPr>
            <a:normAutofit/>
          </a:bodyPr>
          <a:lstStyle/>
          <a:p>
            <a:r>
              <a:rPr lang="ru-RU" sz="2400" b="1" dirty="0" smtClean="0">
                <a:cs typeface="Times New Roman" pitchFamily="18" charset="0"/>
              </a:rPr>
              <a:t>Во время правления                        Ивана IV, впервые                        ввелась смертная казнь в наказание                                 за чрезмерность во взятках</a:t>
            </a:r>
          </a:p>
          <a:p>
            <a:endParaRPr lang="ru-RU" dirty="0"/>
          </a:p>
        </p:txBody>
      </p:sp>
      <p:sp>
        <p:nvSpPr>
          <p:cNvPr id="7" name="Заголовок 2"/>
          <p:cNvSpPr>
            <a:spLocks noGrp="1"/>
          </p:cNvSpPr>
          <p:nvPr>
            <p:ph type="title"/>
          </p:nvPr>
        </p:nvSpPr>
        <p:spPr>
          <a:xfrm>
            <a:off x="457200" y="152400"/>
            <a:ext cx="8229600" cy="776270"/>
          </a:xfrm>
        </p:spPr>
        <p:txBody>
          <a:bodyPr/>
          <a:lstStyle/>
          <a:p>
            <a:pPr algn="ct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rPr>
              <a:t>ИСТОРИЯ  КОРРУПЦИИ</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endParaRPr>
          </a:p>
        </p:txBody>
      </p:sp>
      <p:sp>
        <p:nvSpPr>
          <p:cNvPr id="5" name="Прямоугольник 4"/>
          <p:cNvSpPr/>
          <p:nvPr/>
        </p:nvSpPr>
        <p:spPr>
          <a:xfrm>
            <a:off x="3851920" y="908720"/>
            <a:ext cx="1819729" cy="523220"/>
          </a:xfrm>
          <a:prstGeom prst="rect">
            <a:avLst/>
          </a:prstGeom>
        </p:spPr>
        <p:txBody>
          <a:bodyPr wrap="none">
            <a:spAutoFit/>
          </a:bodyPr>
          <a:lstStyle/>
          <a:p>
            <a:pPr algn="ctr"/>
            <a:r>
              <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XVI </a:t>
            </a: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век</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00" r="3288"/>
          <a:stretch/>
        </p:blipFill>
        <p:spPr bwMode="auto">
          <a:xfrm>
            <a:off x="4499992" y="1431940"/>
            <a:ext cx="4329629" cy="51040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335865"/>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half" idx="2"/>
          </p:nvPr>
        </p:nvSpPr>
        <p:spPr>
          <a:xfrm>
            <a:off x="4499992" y="1442963"/>
            <a:ext cx="4445223" cy="4715595"/>
          </a:xfrm>
        </p:spPr>
        <p:txBody>
          <a:bodyPr>
            <a:normAutofit fontScale="92500"/>
          </a:bodyPr>
          <a:lstStyle/>
          <a:p>
            <a:r>
              <a:rPr lang="ru-RU" sz="2800" b="1" dirty="0" smtClean="0">
                <a:cs typeface="Times New Roman" pitchFamily="18" charset="0"/>
              </a:rPr>
              <a:t>Во время правления Алексея Михайловича, в Соборном Уложении 1649г, появилась статья «Наказание за преступление, попадающее под понятие коррупция»</a:t>
            </a:r>
          </a:p>
          <a:p>
            <a:endParaRPr lang="ru-RU" sz="2800" dirty="0"/>
          </a:p>
        </p:txBody>
      </p:sp>
      <p:sp>
        <p:nvSpPr>
          <p:cNvPr id="7" name="Заголовок 2"/>
          <p:cNvSpPr>
            <a:spLocks noGrp="1"/>
          </p:cNvSpPr>
          <p:nvPr>
            <p:ph type="title"/>
          </p:nvPr>
        </p:nvSpPr>
        <p:spPr>
          <a:xfrm>
            <a:off x="457200" y="152400"/>
            <a:ext cx="8229600" cy="776270"/>
          </a:xfrm>
        </p:spPr>
        <p:txBody>
          <a:bodyPr/>
          <a:lstStyle/>
          <a:p>
            <a:pPr algn="ct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rPr>
              <a:t>ИСТОРИЯ  КОРРУПЦИИ</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endParaRPr>
          </a:p>
        </p:txBody>
      </p:sp>
      <p:pic>
        <p:nvPicPr>
          <p:cNvPr id="7170" name="Picture 2" descr="http://mtdata.ru/u22/photo6C9E/20112429502-0/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53" y="1442963"/>
            <a:ext cx="4021239" cy="49383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363934" y="908720"/>
            <a:ext cx="2021707" cy="523220"/>
          </a:xfrm>
          <a:prstGeom prst="rect">
            <a:avLst/>
          </a:prstGeom>
        </p:spPr>
        <p:txBody>
          <a:bodyPr wrap="none">
            <a:spAutoFit/>
          </a:bodyPr>
          <a:lstStyle/>
          <a:p>
            <a:pPr algn="ctr"/>
            <a:r>
              <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XVII </a:t>
            </a: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век</a:t>
            </a:r>
          </a:p>
        </p:txBody>
      </p:sp>
    </p:spTree>
    <p:extLst>
      <p:ext uri="{BB962C8B-B14F-4D97-AF65-F5344CB8AC3E}">
        <p14:creationId xmlns:p14="http://schemas.microsoft.com/office/powerpoint/2010/main" val="302160883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sz="half" idx="2"/>
          </p:nvPr>
        </p:nvSpPr>
        <p:spPr>
          <a:xfrm>
            <a:off x="4283968" y="1809749"/>
            <a:ext cx="4320480" cy="4051302"/>
          </a:xfrm>
        </p:spPr>
        <p:txBody>
          <a:bodyPr anchor="t">
            <a:normAutofit fontScale="85000" lnSpcReduction="10000"/>
          </a:bodyPr>
          <a:lstStyle/>
          <a:p>
            <a:r>
              <a:rPr lang="ru-RU" sz="2800" b="1" dirty="0" smtClean="0">
                <a:cs typeface="Times New Roman" pitchFamily="18" charset="0"/>
              </a:rPr>
              <a:t>При Петре I в России был широкий размах и коррупции, и одновременно жестокой борьбы с ней. Так, Петр I совместно с коллегиями ввёл деятельность Тайной канцелярии </a:t>
            </a:r>
          </a:p>
          <a:p>
            <a:pPr marL="0" indent="0">
              <a:buNone/>
            </a:pPr>
            <a:r>
              <a:rPr lang="ru-RU" sz="2800" b="1" dirty="0" smtClean="0">
                <a:cs typeface="Times New Roman" pitchFamily="18" charset="0"/>
              </a:rPr>
              <a:t>   (Тайной полиции)</a:t>
            </a:r>
          </a:p>
          <a:p>
            <a:endParaRPr lang="ru-RU" dirty="0"/>
          </a:p>
        </p:txBody>
      </p:sp>
      <p:sp>
        <p:nvSpPr>
          <p:cNvPr id="7" name="Заголовок 2"/>
          <p:cNvSpPr>
            <a:spLocks noGrp="1"/>
          </p:cNvSpPr>
          <p:nvPr>
            <p:ph type="title"/>
          </p:nvPr>
        </p:nvSpPr>
        <p:spPr>
          <a:xfrm>
            <a:off x="457200" y="152400"/>
            <a:ext cx="8229600" cy="776270"/>
          </a:xfrm>
        </p:spPr>
        <p:txBody>
          <a:bodyPr/>
          <a:lstStyle/>
          <a:p>
            <a:pPr algn="ct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rPr>
              <a:t>ИСТОРИЯ  КОРРУПЦИИ</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endParaRPr>
          </a:p>
        </p:txBody>
      </p:sp>
      <p:sp>
        <p:nvSpPr>
          <p:cNvPr id="3" name="Прямоугольник 2"/>
          <p:cNvSpPr/>
          <p:nvPr/>
        </p:nvSpPr>
        <p:spPr>
          <a:xfrm>
            <a:off x="3707904" y="980728"/>
            <a:ext cx="2223686" cy="523220"/>
          </a:xfrm>
          <a:prstGeom prst="rect">
            <a:avLst/>
          </a:prstGeom>
        </p:spPr>
        <p:txBody>
          <a:bodyPr wrap="none">
            <a:spAutoFit/>
          </a:bodyPr>
          <a:lstStyle/>
          <a:p>
            <a:r>
              <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XVIII </a:t>
            </a: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век</a:t>
            </a:r>
          </a:p>
        </p:txBody>
      </p:sp>
      <p:pic>
        <p:nvPicPr>
          <p:cNvPr id="9218" name="Picture 2" descr="http://www.newreferat.com/images/referats/16490/image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087" y="1503948"/>
            <a:ext cx="3872848" cy="50213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504792"/>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sz="half" idx="2"/>
          </p:nvPr>
        </p:nvSpPr>
        <p:spPr>
          <a:xfrm>
            <a:off x="4077505" y="1422743"/>
            <a:ext cx="5076056" cy="4051302"/>
          </a:xfrm>
        </p:spPr>
        <p:txBody>
          <a:bodyPr anchor="t">
            <a:noAutofit/>
          </a:bodyPr>
          <a:lstStyle/>
          <a:p>
            <a:r>
              <a:rPr lang="ru-RU" sz="2800" b="1" dirty="0" err="1" smtClean="0">
                <a:cs typeface="Times New Roman" pitchFamily="18" charset="0"/>
              </a:rPr>
              <a:t>Пущин</a:t>
            </a:r>
            <a:r>
              <a:rPr lang="ru-RU" sz="2800" b="1" dirty="0" smtClean="0">
                <a:cs typeface="Times New Roman" pitchFamily="18" charset="0"/>
              </a:rPr>
              <a:t> И.И. служил в Московском надворном суде, боролся с взяточничеством. По словам современников был «первым честным человеком, который сидел когда-либо в русской казенной палате</a:t>
            </a:r>
            <a:r>
              <a:rPr lang="ru-RU" sz="2800" b="1" dirty="0" smtClean="0">
                <a:cs typeface="Times New Roman" pitchFamily="18" charset="0"/>
              </a:rPr>
              <a:t>»</a:t>
            </a:r>
            <a:endParaRPr lang="ru-RU" sz="2800" b="1" dirty="0" smtClean="0">
              <a:cs typeface="Times New Roman" pitchFamily="18" charset="0"/>
            </a:endParaRPr>
          </a:p>
        </p:txBody>
      </p:sp>
      <p:sp>
        <p:nvSpPr>
          <p:cNvPr id="7" name="Заголовок 2"/>
          <p:cNvSpPr>
            <a:spLocks noGrp="1"/>
          </p:cNvSpPr>
          <p:nvPr>
            <p:ph type="title"/>
          </p:nvPr>
        </p:nvSpPr>
        <p:spPr>
          <a:xfrm>
            <a:off x="457200" y="152400"/>
            <a:ext cx="8229600" cy="776270"/>
          </a:xfrm>
        </p:spPr>
        <p:txBody>
          <a:bodyPr/>
          <a:lstStyle/>
          <a:p>
            <a:pPr algn="ct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rPr>
              <a:t>ИСТОРИЯ  КОРРУПЦИИ</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endParaRPr>
          </a:p>
        </p:txBody>
      </p:sp>
      <p:sp>
        <p:nvSpPr>
          <p:cNvPr id="4" name="Прямоугольник 3"/>
          <p:cNvSpPr/>
          <p:nvPr/>
        </p:nvSpPr>
        <p:spPr>
          <a:xfrm>
            <a:off x="3416832" y="908720"/>
            <a:ext cx="1819730" cy="523220"/>
          </a:xfrm>
          <a:prstGeom prst="rect">
            <a:avLst/>
          </a:prstGeom>
        </p:spPr>
        <p:txBody>
          <a:bodyPr wrap="none">
            <a:spAutoFit/>
          </a:bodyPr>
          <a:lstStyle/>
          <a:p>
            <a:pPr algn="ctr"/>
            <a:r>
              <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XIX </a:t>
            </a: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век</a:t>
            </a:r>
          </a:p>
        </p:txBody>
      </p:sp>
      <p:pic>
        <p:nvPicPr>
          <p:cNvPr id="10242" name="Picture 2" descr="http://900igr.net/datai/istorija/Dekabristy-i-ikh-zhjony/0036-036-Ivan-Pusch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700808"/>
            <a:ext cx="3716499" cy="43924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907504"/>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1"/>
          </p:nvPr>
        </p:nvSpPr>
        <p:spPr>
          <a:xfrm>
            <a:off x="107504" y="1340768"/>
            <a:ext cx="4413377" cy="4051301"/>
          </a:xfrm>
        </p:spPr>
        <p:txBody>
          <a:bodyPr anchor="t">
            <a:noAutofit/>
          </a:bodyPr>
          <a:lstStyle/>
          <a:p>
            <a:r>
              <a:rPr lang="ru-RU" sz="2800" b="1" dirty="0" smtClean="0">
                <a:cs typeface="Times New Roman" pitchFamily="18" charset="0"/>
              </a:rPr>
              <a:t>Правление Николая I: коррупция стала механизмом государственного управления, но было создано III отделение для безопасности императора и борьбы с </a:t>
            </a:r>
            <a:r>
              <a:rPr lang="ru-RU" sz="2800" b="1" dirty="0" smtClean="0">
                <a:cs typeface="Times New Roman" pitchFamily="18" charset="0"/>
              </a:rPr>
              <a:t>преступностью</a:t>
            </a:r>
            <a:endParaRPr lang="ru-RU" sz="2800" b="1" dirty="0" smtClean="0">
              <a:cs typeface="Times New Roman" pitchFamily="18" charset="0"/>
            </a:endParaRPr>
          </a:p>
          <a:p>
            <a:endParaRPr lang="ru-RU" sz="2400" b="1" dirty="0"/>
          </a:p>
        </p:txBody>
      </p:sp>
      <p:sp>
        <p:nvSpPr>
          <p:cNvPr id="7" name="Заголовок 2"/>
          <p:cNvSpPr>
            <a:spLocks noGrp="1"/>
          </p:cNvSpPr>
          <p:nvPr>
            <p:ph type="title"/>
          </p:nvPr>
        </p:nvSpPr>
        <p:spPr>
          <a:xfrm>
            <a:off x="457200" y="152400"/>
            <a:ext cx="8229600" cy="776270"/>
          </a:xfrm>
        </p:spPr>
        <p:txBody>
          <a:bodyPr/>
          <a:lstStyle/>
          <a:p>
            <a:pPr algn="ct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rPr>
              <a:t>ИСТОРИЯ  КОРРУПЦИИ</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endParaRPr>
          </a:p>
        </p:txBody>
      </p:sp>
      <p:pic>
        <p:nvPicPr>
          <p:cNvPr id="11266" name="Picture 2" descr="http://ic.pics.livejournal.com/catherine_catty/14181203/1690578/1690578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520881" y="1556792"/>
            <a:ext cx="4221159" cy="48965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261214" y="969938"/>
            <a:ext cx="2064989" cy="523220"/>
          </a:xfrm>
          <a:prstGeom prst="rect">
            <a:avLst/>
          </a:prstGeom>
        </p:spPr>
        <p:txBody>
          <a:bodyPr wrap="none">
            <a:spAutoFit/>
          </a:bodyPr>
          <a:lstStyle/>
          <a:p>
            <a:pPr algn="ctr"/>
            <a:r>
              <a:rPr lang="ru-RU"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1826 год</a:t>
            </a:r>
            <a:endPar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223573743"/>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sz="half" idx="2"/>
          </p:nvPr>
        </p:nvSpPr>
        <p:spPr>
          <a:xfrm>
            <a:off x="4663280" y="1809749"/>
            <a:ext cx="3797151" cy="4051302"/>
          </a:xfrm>
        </p:spPr>
        <p:txBody>
          <a:bodyPr anchor="t">
            <a:normAutofit/>
          </a:bodyPr>
          <a:lstStyle/>
          <a:p>
            <a:r>
              <a:rPr lang="ru-RU" sz="2800" b="1" dirty="0" smtClean="0">
                <a:cs typeface="Times New Roman" pitchFamily="18" charset="0"/>
              </a:rPr>
              <a:t>По декрету о взяточничестве полагалось тюремное заключение на 5 лет с конфискацией </a:t>
            </a:r>
            <a:r>
              <a:rPr lang="ru-RU" sz="2800" b="1" dirty="0" smtClean="0">
                <a:cs typeface="Times New Roman" pitchFamily="18" charset="0"/>
              </a:rPr>
              <a:t>имущества</a:t>
            </a:r>
            <a:endParaRPr lang="ru-RU" sz="2800" b="1" dirty="0" smtClean="0">
              <a:cs typeface="Times New Roman" pitchFamily="18" charset="0"/>
            </a:endParaRPr>
          </a:p>
          <a:p>
            <a:endParaRPr lang="ru-RU" sz="2400" b="1" dirty="0"/>
          </a:p>
        </p:txBody>
      </p:sp>
      <p:sp>
        <p:nvSpPr>
          <p:cNvPr id="8" name="Заголовок 2"/>
          <p:cNvSpPr>
            <a:spLocks noGrp="1"/>
          </p:cNvSpPr>
          <p:nvPr>
            <p:ph type="title"/>
          </p:nvPr>
        </p:nvSpPr>
        <p:spPr>
          <a:xfrm>
            <a:off x="457200" y="152400"/>
            <a:ext cx="8229600" cy="776270"/>
          </a:xfrm>
        </p:spPr>
        <p:txBody>
          <a:bodyPr/>
          <a:lstStyle/>
          <a:p>
            <a:pPr algn="ct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rPr>
              <a:t>ИСТОРИЯ  КОРРУПЦИИ</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endParaRPr>
          </a:p>
        </p:txBody>
      </p:sp>
      <p:sp>
        <p:nvSpPr>
          <p:cNvPr id="3" name="Прямоугольник 2"/>
          <p:cNvSpPr/>
          <p:nvPr/>
        </p:nvSpPr>
        <p:spPr>
          <a:xfrm>
            <a:off x="3261214" y="908720"/>
            <a:ext cx="2064989" cy="523220"/>
          </a:xfrm>
          <a:prstGeom prst="rect">
            <a:avLst/>
          </a:prstGeom>
        </p:spPr>
        <p:txBody>
          <a:bodyPr wrap="none">
            <a:spAutoFit/>
          </a:bodyPr>
          <a:lstStyle/>
          <a:p>
            <a:pPr algn="ctr"/>
            <a:r>
              <a:rPr lang="ru-RU"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1918 год</a:t>
            </a:r>
            <a:endPar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12290" name="Picture 2" descr="https://upload.wikimedia.org/wikipedia/commons/9/9e/%D0%9E%D0%B1%D0%BB%D0%BE%D0%B6%D0%BA%D0%B0_%D0%9A%D0%BE%D0%BD%D1%81%D1%82%D0%B8%D1%82%D1%83%D1%86%D0%B8%D0%B8_%D0%A0%D0%A1%D0%A4%D0%A1%D0%A0_1918_%D0%B3%D0%BE%D0%B4%D0%B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5" y="1556792"/>
            <a:ext cx="3826163" cy="50405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321981"/>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1"/>
          </p:nvPr>
        </p:nvSpPr>
        <p:spPr>
          <a:xfrm>
            <a:off x="323528" y="980728"/>
            <a:ext cx="4320480" cy="5877271"/>
          </a:xfrm>
        </p:spPr>
        <p:txBody>
          <a:bodyPr>
            <a:normAutofit fontScale="85000" lnSpcReduction="10000"/>
          </a:bodyPr>
          <a:lstStyle/>
          <a:p>
            <a:pPr algn="ctr">
              <a:buNone/>
            </a:pPr>
            <a:r>
              <a:rPr lang="ru-RU" sz="41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Times New Roman" pitchFamily="18" charset="0"/>
              </a:rPr>
              <a:t>1922 г</a:t>
            </a:r>
          </a:p>
          <a:p>
            <a:r>
              <a:rPr lang="ru-RU" sz="3200" b="1" dirty="0" smtClean="0">
                <a:cs typeface="Times New Roman" pitchFamily="18" charset="0"/>
              </a:rPr>
              <a:t>По Уголовному кодексу СССР за взяточничество – расстрел</a:t>
            </a:r>
          </a:p>
          <a:p>
            <a:endParaRPr lang="ru-RU" sz="3200" b="1" dirty="0" smtClean="0">
              <a:cs typeface="Times New Roman" pitchFamily="18" charset="0"/>
            </a:endParaRPr>
          </a:p>
          <a:p>
            <a:pPr algn="ctr">
              <a:buNone/>
            </a:pPr>
            <a:r>
              <a:rPr lang="ru-RU" sz="41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Times New Roman" pitchFamily="18" charset="0"/>
              </a:rPr>
              <a:t>1957г</a:t>
            </a:r>
          </a:p>
          <a:p>
            <a:r>
              <a:rPr lang="ru-RU" sz="3200" b="1" dirty="0" smtClean="0">
                <a:cs typeface="Times New Roman" pitchFamily="18" charset="0"/>
              </a:rPr>
              <a:t>Официальная борьба приостановлена, так как коррупция считалась редким явлением</a:t>
            </a:r>
          </a:p>
          <a:p>
            <a:pPr>
              <a:buNone/>
            </a:pPr>
            <a:endParaRPr lang="ru-RU" b="1" dirty="0" smtClean="0">
              <a:cs typeface="Times New Roman" pitchFamily="18" charset="0"/>
            </a:endParaRPr>
          </a:p>
        </p:txBody>
      </p:sp>
      <p:sp>
        <p:nvSpPr>
          <p:cNvPr id="7" name="Заголовок 2"/>
          <p:cNvSpPr>
            <a:spLocks noGrp="1"/>
          </p:cNvSpPr>
          <p:nvPr>
            <p:ph type="title"/>
          </p:nvPr>
        </p:nvSpPr>
        <p:spPr>
          <a:xfrm>
            <a:off x="457200" y="152400"/>
            <a:ext cx="8229600" cy="776270"/>
          </a:xfrm>
        </p:spPr>
        <p:txBody>
          <a:bodyPr/>
          <a:lstStyle/>
          <a:p>
            <a:pPr algn="ct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rPr>
              <a:t>ИСТОРИЯ  КОРРУПЦИИ</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endParaRPr>
          </a:p>
        </p:txBody>
      </p:sp>
      <p:pic>
        <p:nvPicPr>
          <p:cNvPr id="13314" name="Picture 2" descr="http://www.kabinet-auktion.com/files/images/gallery/20435_3_PreviewImage.jpeg"/>
          <p:cNvPicPr>
            <a:picLocks noChangeAspect="1" noChangeArrowheads="1"/>
          </p:cNvPicPr>
          <p:nvPr/>
        </p:nvPicPr>
        <p:blipFill rotWithShape="1">
          <a:blip r:embed="rId2">
            <a:extLst>
              <a:ext uri="{28A0092B-C50C-407E-A947-70E740481C1C}">
                <a14:useLocalDpi xmlns:a14="http://schemas.microsoft.com/office/drawing/2010/main" val="0"/>
              </a:ext>
            </a:extLst>
          </a:blip>
          <a:srcRect l="15075" t="2669" r="15195" b="3297"/>
          <a:stretch/>
        </p:blipFill>
        <p:spPr bwMode="auto">
          <a:xfrm>
            <a:off x="5076056" y="1376989"/>
            <a:ext cx="3672408" cy="49524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http://1.bp.blogspot.com/-4fzcMDyJUMU/TlY8fMpEupI/AAAAAAAADGo/Bj1VMGQmr5s/s1600/Coat+of+arms+Soviet+Union+-+USSR+-+Art+of+Heraldry+-+Peter+Crawfor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2420888"/>
            <a:ext cx="2592288"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36673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438150"/>
            <a:ext cx="843915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648712"/>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emp.hdmagazine.ru/imgs/banners/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5063"/>
            <a:ext cx="4586677" cy="28429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temp.hdmagazine.ru/imgs/banners/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586677" y="4015059"/>
            <a:ext cx="4454149" cy="2842941"/>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3"/>
          <p:cNvSpPr txBox="1">
            <a:spLocks/>
          </p:cNvSpPr>
          <p:nvPr/>
        </p:nvSpPr>
        <p:spPr>
          <a:xfrm>
            <a:off x="-21145" y="17480"/>
            <a:ext cx="9144000" cy="908720"/>
          </a:xfrm>
          <a:prstGeom prst="rect">
            <a:avLst/>
          </a:prstGeom>
        </p:spPr>
        <p:txBody>
          <a:bodyPr vert="horz" lIns="91440" tIns="45720" rIns="91440" bIns="45720" rtlCol="0" anchor="b" anchorCtr="1">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altLang="ru-RU" sz="4800" b="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Что такое коррупция???</a:t>
            </a:r>
            <a:endParaRPr lang="ru-RU" altLang="ru-RU"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ndParaRPr>
          </a:p>
        </p:txBody>
      </p:sp>
      <p:sp>
        <p:nvSpPr>
          <p:cNvPr id="6" name="Подзаголовок 4"/>
          <p:cNvSpPr txBox="1">
            <a:spLocks/>
          </p:cNvSpPr>
          <p:nvPr/>
        </p:nvSpPr>
        <p:spPr>
          <a:xfrm>
            <a:off x="14677" y="1904129"/>
            <a:ext cx="9144000" cy="4988412"/>
          </a:xfrm>
          <a:prstGeom prst="rect">
            <a:avLst/>
          </a:prstGeom>
        </p:spPr>
        <p:txBody>
          <a:bodyPr vert="horz" lIns="91440" tIns="45720" rIns="91440" bIns="45720" rtlCol="0" anchor="ctr">
            <a:normAutofit fontScale="85000" lnSpcReduction="10000"/>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pitchFamily="2" charset="2"/>
              <a:buNone/>
            </a:pPr>
            <a:r>
              <a:rPr lang="ru-RU" altLang="ru-RU" sz="3000" b="1" dirty="0" smtClean="0"/>
              <a:t>Коррупция (от </a:t>
            </a:r>
            <a:r>
              <a:rPr lang="ru-RU" altLang="ru-RU" sz="3000" b="1" dirty="0" err="1" smtClean="0"/>
              <a:t>лат.corruptio</a:t>
            </a:r>
            <a:r>
              <a:rPr lang="ru-RU" altLang="ru-RU" sz="3000" b="1" dirty="0" smtClean="0"/>
              <a:t>-подкуп)</a:t>
            </a:r>
          </a:p>
          <a:p>
            <a:pPr marL="0" indent="0" algn="ctr">
              <a:buFont typeface="Wingdings" pitchFamily="2" charset="2"/>
              <a:buNone/>
            </a:pPr>
            <a:r>
              <a:rPr lang="ru-RU" altLang="ru-RU" sz="3000" b="1" dirty="0" smtClean="0"/>
              <a:t>это дача взятки, получение взятки, злоупотребление полномочиями, коммерческий подкуп либо иное незаконное использование физическим лицом своего должностного положения вопреки законным интересам общества и государства в целях получения выгоды в виде денег, ценностей, иного имущества или услуг имущественного характера, иных имущественных прав для себя или для третьих лиц либо незаконное предоставление такой выгоды указанному лицу другими физическими лицами</a:t>
            </a:r>
          </a:p>
          <a:p>
            <a:pPr marL="0" indent="0" algn="just">
              <a:buFont typeface="Wingdings" pitchFamily="2" charset="2"/>
              <a:buNone/>
            </a:pPr>
            <a:endParaRPr lang="ru-RU" altLang="ru-RU" sz="3000" b="1" dirty="0" smtClean="0">
              <a:latin typeface="Times New Roman" pitchFamily="18" charset="0"/>
            </a:endParaRPr>
          </a:p>
          <a:p>
            <a:pPr marL="0" indent="0" algn="just">
              <a:buFont typeface="Wingdings" pitchFamily="2" charset="2"/>
              <a:buNone/>
            </a:pPr>
            <a:endParaRPr lang="ru-RU" altLang="ru-RU" dirty="0" smtClean="0"/>
          </a:p>
          <a:p>
            <a:pPr marL="0" indent="0" algn="just">
              <a:buFont typeface="Wingdings" pitchFamily="2" charset="2"/>
              <a:buNone/>
            </a:pPr>
            <a:endParaRPr lang="ru-RU" altLang="ru-RU" dirty="0" smtClean="0"/>
          </a:p>
          <a:p>
            <a:pPr marL="0" indent="0" algn="just">
              <a:buFont typeface="Wingdings" pitchFamily="2" charset="2"/>
              <a:buNone/>
            </a:pPr>
            <a:endParaRPr lang="ru-RU" altLang="ru-RU" sz="4400" dirty="0"/>
          </a:p>
        </p:txBody>
      </p:sp>
    </p:spTree>
    <p:extLst>
      <p:ext uri="{BB962C8B-B14F-4D97-AF65-F5344CB8AC3E}">
        <p14:creationId xmlns:p14="http://schemas.microsoft.com/office/powerpoint/2010/main" val="4213663275"/>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5"/>
          <p:cNvSpPr>
            <a:spLocks noGrp="1"/>
          </p:cNvSpPr>
          <p:nvPr>
            <p:ph idx="4294967295"/>
          </p:nvPr>
        </p:nvSpPr>
        <p:spPr>
          <a:xfrm>
            <a:off x="107504" y="3068960"/>
            <a:ext cx="9143999" cy="2736304"/>
          </a:xfrm>
        </p:spPr>
        <p:txBody>
          <a:bodyPr anchor="t">
            <a:noAutofit/>
          </a:bodyPr>
          <a:lstStyle/>
          <a:p>
            <a:pPr lvl="0"/>
            <a:r>
              <a:rPr lang="ru-RU" sz="2800" b="1" dirty="0" smtClean="0">
                <a:cs typeface="Times New Roman" pitchFamily="18" charset="0"/>
              </a:rPr>
              <a:t>поднялись по служебной лестнице;</a:t>
            </a:r>
          </a:p>
          <a:p>
            <a:pPr lvl="0"/>
            <a:r>
              <a:rPr lang="ru-RU" sz="2800" b="1" dirty="0" smtClean="0">
                <a:cs typeface="Times New Roman" pitchFamily="18" charset="0"/>
              </a:rPr>
              <a:t>улучшили материальное положение;</a:t>
            </a:r>
          </a:p>
          <a:p>
            <a:pPr lvl="0"/>
            <a:r>
              <a:rPr lang="ru-RU" sz="2800" b="1" dirty="0" smtClean="0">
                <a:cs typeface="Times New Roman" pitchFamily="18" charset="0"/>
              </a:rPr>
              <a:t>выучились в престижном ВУЗе;</a:t>
            </a:r>
          </a:p>
          <a:p>
            <a:pPr lvl="0"/>
            <a:r>
              <a:rPr lang="ru-RU" sz="2800" b="1" dirty="0" smtClean="0">
                <a:cs typeface="Times New Roman" pitchFamily="18" charset="0"/>
              </a:rPr>
              <a:t>получили элитные медицинские услуги  и т.д.</a:t>
            </a:r>
          </a:p>
          <a:p>
            <a:endParaRPr lang="ru-RU" sz="2800" b="1" dirty="0"/>
          </a:p>
        </p:txBody>
      </p:sp>
      <p:sp>
        <p:nvSpPr>
          <p:cNvPr id="2" name="Прямоугольник 1"/>
          <p:cNvSpPr/>
          <p:nvPr/>
        </p:nvSpPr>
        <p:spPr>
          <a:xfrm>
            <a:off x="-26348" y="116632"/>
            <a:ext cx="9170347" cy="2800767"/>
          </a:xfrm>
          <a:prstGeom prst="rect">
            <a:avLst/>
          </a:prstGeom>
        </p:spPr>
        <p:txBody>
          <a:bodyPr wrap="square">
            <a:spAutoFit/>
          </a:bodyPr>
          <a:lstStyle/>
          <a:p>
            <a:pPr algn="ctr"/>
            <a:r>
              <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Многие </a:t>
            </a: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люди, </a:t>
            </a:r>
            <a:r>
              <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благодаря тому, что коррупция существует, добились своих целей:</a:t>
            </a:r>
          </a:p>
        </p:txBody>
      </p:sp>
    </p:spTree>
    <p:extLst>
      <p:ext uri="{BB962C8B-B14F-4D97-AF65-F5344CB8AC3E}">
        <p14:creationId xmlns:p14="http://schemas.microsoft.com/office/powerpoint/2010/main" val="1901353207"/>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15008" y="116632"/>
            <a:ext cx="8928992" cy="924475"/>
          </a:xfrm>
        </p:spPr>
        <p:txBody>
          <a:bodyPr anchor="t"/>
          <a:lstStyle/>
          <a:p>
            <a:pPr algn="ctr" eaLnBrk="1" hangingPunct="1">
              <a:defRPr/>
            </a:pPr>
            <a:r>
              <a:rPr lang="ru-RU" sz="4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Можно ли определить цену коррупции?</a:t>
            </a: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r>
            <a:b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endPar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1987" name="Rectangle 3"/>
          <p:cNvSpPr>
            <a:spLocks noGrp="1" noChangeArrowheads="1"/>
          </p:cNvSpPr>
          <p:nvPr>
            <p:ph idx="1"/>
          </p:nvPr>
        </p:nvSpPr>
        <p:spPr>
          <a:xfrm>
            <a:off x="0" y="1700808"/>
            <a:ext cx="9144000" cy="5157192"/>
          </a:xfrm>
        </p:spPr>
        <p:txBody>
          <a:bodyPr anchor="t">
            <a:normAutofit/>
          </a:bodyPr>
          <a:lstStyle/>
          <a:p>
            <a:pPr lvl="1" algn="ctr" eaLnBrk="1" hangingPunct="1">
              <a:buClr>
                <a:srgbClr val="66FFFF"/>
              </a:buClr>
              <a:buFontTx/>
              <a:buNone/>
              <a:defRPr/>
            </a:pPr>
            <a:r>
              <a:rPr lang="ru-RU" sz="2800" b="1" dirty="0" smtClean="0"/>
              <a:t>Нет.</a:t>
            </a:r>
          </a:p>
          <a:p>
            <a:pPr lvl="1" algn="ctr" eaLnBrk="1" hangingPunct="1">
              <a:buClr>
                <a:srgbClr val="66FFFF"/>
              </a:buClr>
              <a:buFontTx/>
              <a:buNone/>
              <a:defRPr/>
            </a:pPr>
            <a:r>
              <a:rPr lang="ru-RU" sz="2800" b="1" dirty="0" smtClean="0"/>
              <a:t> Дача взяток не фиксируется, и они не всегда имеют денежную форму: одолжения, подарки и т.д.</a:t>
            </a:r>
          </a:p>
          <a:p>
            <a:pPr lvl="1" eaLnBrk="1" hangingPunct="1">
              <a:buClr>
                <a:srgbClr val="66FFFF"/>
              </a:buClr>
              <a:buFontTx/>
              <a:buNone/>
              <a:defRPr/>
            </a:pPr>
            <a:endParaRPr lang="ru-RU" sz="2800" b="1" dirty="0" smtClean="0"/>
          </a:p>
          <a:p>
            <a:pPr lvl="1" algn="ctr" eaLnBrk="1" hangingPunct="1">
              <a:buClr>
                <a:srgbClr val="66FFFF"/>
              </a:buClr>
              <a:buFontTx/>
              <a:buNone/>
              <a:defRPr/>
            </a:pPr>
            <a:r>
              <a:rPr lang="ru-RU" sz="2800" b="1" dirty="0" smtClean="0"/>
              <a:t>Еще сложнее дать коррупции количественное определение в социальном аспекте: цена крушения иллюзий… </a:t>
            </a:r>
          </a:p>
          <a:p>
            <a:pPr lvl="3" eaLnBrk="1" hangingPunct="1">
              <a:buFont typeface="Wingdings" pitchFamily="2" charset="2"/>
              <a:buNone/>
              <a:defRPr/>
            </a:pPr>
            <a:endParaRPr lang="da-DK" sz="2400" dirty="0" smtClean="0">
              <a:latin typeface="Arial Unicode MS" pitchFamily="34" charset="-128"/>
              <a:ea typeface="Arial Unicode MS" pitchFamily="34" charset="-128"/>
              <a:cs typeface="Arial Unicode MS" pitchFamily="34" charset="-128"/>
            </a:endParaRPr>
          </a:p>
          <a:p>
            <a:pPr eaLnBrk="1" hangingPunct="1">
              <a:defRPr/>
            </a:pPr>
            <a:endParaRPr lang="ru-RU" sz="2400" dirty="0" smtClean="0"/>
          </a:p>
        </p:txBody>
      </p:sp>
    </p:spTree>
    <p:extLst>
      <p:ext uri="{BB962C8B-B14F-4D97-AF65-F5344CB8AC3E}">
        <p14:creationId xmlns:p14="http://schemas.microsoft.com/office/powerpoint/2010/main" val="2642726094"/>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7" y="0"/>
            <a:ext cx="9121984"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0702959"/>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116632"/>
            <a:ext cx="9144000" cy="924475"/>
          </a:xfrm>
        </p:spPr>
        <p:txBody>
          <a:bodyPr anchor="t"/>
          <a:lstStyle/>
          <a:p>
            <a:pPr algn="ctr" eaLnBrk="1" hangingPunct="1">
              <a:defRPr/>
            </a:pP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Arial Unicode MS" pitchFamily="34" charset="-128"/>
                <a:cs typeface="Arial Unicode MS" pitchFamily="34" charset="-128"/>
              </a:rPr>
              <a:t>Коррупция процветает там, где…</a:t>
            </a:r>
            <a:r>
              <a:rPr lang="pt-B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Arial Unicode MS" pitchFamily="34" charset="-128"/>
                <a:cs typeface="Arial Unicode MS" pitchFamily="34" charset="-128"/>
              </a:rPr>
              <a:t/>
            </a:r>
            <a:br>
              <a:rPr lang="pt-BR"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Arial Unicode MS" pitchFamily="34" charset="-128"/>
                <a:cs typeface="Arial Unicode MS" pitchFamily="34" charset="-128"/>
              </a:rPr>
            </a:br>
            <a:endPar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Arial Unicode MS" pitchFamily="34" charset="-128"/>
              <a:cs typeface="Arial Unicode MS" pitchFamily="34" charset="-128"/>
            </a:endParaRPr>
          </a:p>
        </p:txBody>
      </p:sp>
      <p:sp>
        <p:nvSpPr>
          <p:cNvPr id="38915" name="Rectangle 3"/>
          <p:cNvSpPr>
            <a:spLocks noGrp="1" noChangeArrowheads="1"/>
          </p:cNvSpPr>
          <p:nvPr>
            <p:ph idx="1"/>
          </p:nvPr>
        </p:nvSpPr>
        <p:spPr>
          <a:xfrm>
            <a:off x="0" y="836712"/>
            <a:ext cx="9144000" cy="6021288"/>
          </a:xfrm>
        </p:spPr>
        <p:txBody>
          <a:bodyPr>
            <a:normAutofit fontScale="92500" lnSpcReduction="20000"/>
          </a:bodyPr>
          <a:lstStyle/>
          <a:p>
            <a:pPr eaLnBrk="1" hangingPunct="1">
              <a:lnSpc>
                <a:spcPct val="80000"/>
              </a:lnSpc>
              <a:buFont typeface="Wingdings" pitchFamily="2" charset="2"/>
              <a:buNone/>
              <a:defRPr/>
            </a:pPr>
            <a:endParaRPr lang="da-DK" sz="2800" dirty="0" smtClean="0">
              <a:latin typeface="Arial Unicode MS" pitchFamily="34" charset="-128"/>
              <a:ea typeface="Arial Unicode MS" pitchFamily="34" charset="-128"/>
              <a:cs typeface="Arial Unicode MS" pitchFamily="34" charset="-128"/>
            </a:endParaRPr>
          </a:p>
          <a:p>
            <a:pPr lvl="1" eaLnBrk="1" hangingPunct="1">
              <a:lnSpc>
                <a:spcPct val="80000"/>
              </a:lnSpc>
              <a:buClr>
                <a:srgbClr val="66FFFF"/>
              </a:buClr>
              <a:buFontTx/>
              <a:buChar char="•"/>
              <a:defRPr/>
            </a:pPr>
            <a:r>
              <a:rPr lang="ru-RU" sz="3000" b="1" dirty="0" smtClean="0">
                <a:ea typeface="Arial Unicode MS" pitchFamily="34" charset="-128"/>
                <a:cs typeface="Arial Unicode MS" pitchFamily="34" charset="-128"/>
              </a:rPr>
              <a:t>С</a:t>
            </a:r>
            <a:r>
              <a:rPr lang="da-DK" sz="3000" b="1" dirty="0" smtClean="0">
                <a:ea typeface="Arial Unicode MS" pitchFamily="34" charset="-128"/>
                <a:cs typeface="Arial Unicode MS" pitchFamily="34" charset="-128"/>
              </a:rPr>
              <a:t>облазн сосуществует с вседозволенностью</a:t>
            </a:r>
          </a:p>
          <a:p>
            <a:pPr lvl="1" eaLnBrk="1" hangingPunct="1">
              <a:lnSpc>
                <a:spcPct val="80000"/>
              </a:lnSpc>
              <a:buClr>
                <a:srgbClr val="66FFFF"/>
              </a:buClr>
              <a:buFontTx/>
              <a:buChar char="•"/>
              <a:defRPr/>
            </a:pPr>
            <a:endParaRPr lang="pt-BR" sz="3000" b="1" dirty="0" smtClean="0">
              <a:ea typeface="Arial Unicode MS" pitchFamily="34" charset="-128"/>
              <a:cs typeface="Arial Unicode MS" pitchFamily="34" charset="-128"/>
            </a:endParaRPr>
          </a:p>
          <a:p>
            <a:pPr lvl="1" eaLnBrk="1" hangingPunct="1">
              <a:lnSpc>
                <a:spcPct val="80000"/>
              </a:lnSpc>
              <a:buClr>
                <a:srgbClr val="66FFFF"/>
              </a:buClr>
              <a:buFontTx/>
              <a:buChar char="•"/>
              <a:defRPr/>
            </a:pPr>
            <a:r>
              <a:rPr lang="ru-RU" sz="3000" b="1" dirty="0" smtClean="0">
                <a:ea typeface="Arial Unicode MS" pitchFamily="34" charset="-128"/>
                <a:cs typeface="Arial Unicode MS" pitchFamily="34" charset="-128"/>
              </a:rPr>
              <a:t>Н</a:t>
            </a:r>
            <a:r>
              <a:rPr lang="en-ZA" sz="3000" b="1" dirty="0" smtClean="0">
                <a:ea typeface="Arial Unicode MS" pitchFamily="34" charset="-128"/>
                <a:cs typeface="Arial Unicode MS" pitchFamily="34" charset="-128"/>
              </a:rPr>
              <a:t>е </a:t>
            </a:r>
            <a:r>
              <a:rPr lang="en-ZA" sz="3000" b="1" dirty="0" err="1" smtClean="0">
                <a:ea typeface="Arial Unicode MS" pitchFamily="34" charset="-128"/>
                <a:cs typeface="Arial Unicode MS" pitchFamily="34" charset="-128"/>
              </a:rPr>
              <a:t>проводятся</a:t>
            </a:r>
            <a:r>
              <a:rPr lang="en-ZA" sz="3000" b="1" dirty="0" smtClean="0">
                <a:ea typeface="Arial Unicode MS" pitchFamily="34" charset="-128"/>
                <a:cs typeface="Arial Unicode MS" pitchFamily="34" charset="-128"/>
              </a:rPr>
              <a:t> </a:t>
            </a:r>
            <a:r>
              <a:rPr lang="en-ZA" sz="3000" b="1" dirty="0" err="1" smtClean="0">
                <a:ea typeface="Arial Unicode MS" pitchFamily="34" charset="-128"/>
                <a:cs typeface="Arial Unicode MS" pitchFamily="34" charset="-128"/>
              </a:rPr>
              <a:t>проверки</a:t>
            </a:r>
            <a:r>
              <a:rPr lang="en-ZA" sz="3000" b="1" dirty="0" smtClean="0">
                <a:ea typeface="Arial Unicode MS" pitchFamily="34" charset="-128"/>
                <a:cs typeface="Arial Unicode MS" pitchFamily="34" charset="-128"/>
              </a:rPr>
              <a:t> в </a:t>
            </a:r>
            <a:r>
              <a:rPr lang="en-ZA" sz="3000" b="1" dirty="0" err="1" smtClean="0">
                <a:ea typeface="Arial Unicode MS" pitchFamily="34" charset="-128"/>
                <a:cs typeface="Arial Unicode MS" pitchFamily="34" charset="-128"/>
              </a:rPr>
              <a:t>учреждениях</a:t>
            </a:r>
            <a:endParaRPr lang="en-ZA" sz="3000" b="1" dirty="0" smtClean="0">
              <a:ea typeface="Arial Unicode MS" pitchFamily="34" charset="-128"/>
              <a:cs typeface="Arial Unicode MS" pitchFamily="34" charset="-128"/>
            </a:endParaRPr>
          </a:p>
          <a:p>
            <a:pPr lvl="1" eaLnBrk="1" hangingPunct="1">
              <a:lnSpc>
                <a:spcPct val="80000"/>
              </a:lnSpc>
              <a:buClr>
                <a:srgbClr val="66FFFF"/>
              </a:buClr>
              <a:buFontTx/>
              <a:buChar char="•"/>
              <a:defRPr/>
            </a:pPr>
            <a:endParaRPr lang="en-ZA" sz="3000" b="1" dirty="0" smtClean="0"/>
          </a:p>
          <a:p>
            <a:pPr lvl="1" eaLnBrk="1" hangingPunct="1">
              <a:lnSpc>
                <a:spcPct val="80000"/>
              </a:lnSpc>
              <a:buClr>
                <a:srgbClr val="66FFFF"/>
              </a:buClr>
              <a:buFontTx/>
              <a:buChar char="•"/>
              <a:defRPr/>
            </a:pPr>
            <a:r>
              <a:rPr lang="ru-RU" sz="3000" b="1" dirty="0" smtClean="0">
                <a:ea typeface="Arial Unicode MS" pitchFamily="34" charset="-128"/>
                <a:cs typeface="Arial Unicode MS" pitchFamily="34" charset="-128"/>
              </a:rPr>
              <a:t>П</a:t>
            </a:r>
            <a:r>
              <a:rPr lang="en-ZA" sz="3000" b="1" dirty="0" err="1" smtClean="0">
                <a:ea typeface="Arial Unicode MS" pitchFamily="34" charset="-128"/>
                <a:cs typeface="Arial Unicode MS" pitchFamily="34" charset="-128"/>
              </a:rPr>
              <a:t>роцесс</a:t>
            </a:r>
            <a:r>
              <a:rPr lang="en-ZA" sz="3000" b="1" dirty="0" smtClean="0">
                <a:ea typeface="Arial Unicode MS" pitchFamily="34" charset="-128"/>
                <a:cs typeface="Arial Unicode MS" pitchFamily="34" charset="-128"/>
              </a:rPr>
              <a:t> </a:t>
            </a:r>
            <a:r>
              <a:rPr lang="en-ZA" sz="3000" b="1" dirty="0" err="1" smtClean="0">
                <a:ea typeface="Arial Unicode MS" pitchFamily="34" charset="-128"/>
                <a:cs typeface="Arial Unicode MS" pitchFamily="34" charset="-128"/>
              </a:rPr>
              <a:t>принятия</a:t>
            </a:r>
            <a:r>
              <a:rPr lang="en-ZA" sz="3000" b="1" dirty="0" smtClean="0">
                <a:ea typeface="Arial Unicode MS" pitchFamily="34" charset="-128"/>
                <a:cs typeface="Arial Unicode MS" pitchFamily="34" charset="-128"/>
              </a:rPr>
              <a:t> </a:t>
            </a:r>
            <a:r>
              <a:rPr lang="en-ZA" sz="3000" b="1" dirty="0" err="1" smtClean="0">
                <a:ea typeface="Arial Unicode MS" pitchFamily="34" charset="-128"/>
                <a:cs typeface="Arial Unicode MS" pitchFamily="34" charset="-128"/>
              </a:rPr>
              <a:t>важных</a:t>
            </a:r>
            <a:r>
              <a:rPr lang="en-ZA" sz="3000" b="1" dirty="0" smtClean="0">
                <a:ea typeface="Arial Unicode MS" pitchFamily="34" charset="-128"/>
                <a:cs typeface="Arial Unicode MS" pitchFamily="34" charset="-128"/>
              </a:rPr>
              <a:t> </a:t>
            </a:r>
            <a:r>
              <a:rPr lang="en-ZA" sz="3000" b="1" dirty="0" err="1" smtClean="0">
                <a:ea typeface="Arial Unicode MS" pitchFamily="34" charset="-128"/>
                <a:cs typeface="Arial Unicode MS" pitchFamily="34" charset="-128"/>
              </a:rPr>
              <a:t>решений</a:t>
            </a:r>
            <a:r>
              <a:rPr lang="en-ZA" sz="3000" b="1" dirty="0" smtClean="0">
                <a:ea typeface="Arial Unicode MS" pitchFamily="34" charset="-128"/>
                <a:cs typeface="Arial Unicode MS" pitchFamily="34" charset="-128"/>
              </a:rPr>
              <a:t> </a:t>
            </a:r>
            <a:r>
              <a:rPr lang="en-ZA" sz="3000" b="1" dirty="0" err="1" smtClean="0">
                <a:ea typeface="Arial Unicode MS" pitchFamily="34" charset="-128"/>
                <a:cs typeface="Arial Unicode MS" pitchFamily="34" charset="-128"/>
              </a:rPr>
              <a:t>проходит</a:t>
            </a:r>
            <a:r>
              <a:rPr lang="en-ZA" sz="3000" b="1" dirty="0" smtClean="0">
                <a:ea typeface="Arial Unicode MS" pitchFamily="34" charset="-128"/>
                <a:cs typeface="Arial Unicode MS" pitchFamily="34" charset="-128"/>
              </a:rPr>
              <a:t> в </a:t>
            </a:r>
            <a:r>
              <a:rPr lang="en-ZA" sz="3000" b="1" dirty="0" err="1" smtClean="0">
                <a:ea typeface="Arial Unicode MS" pitchFamily="34" charset="-128"/>
                <a:cs typeface="Arial Unicode MS" pitchFamily="34" charset="-128"/>
              </a:rPr>
              <a:t>закрытом</a:t>
            </a:r>
            <a:r>
              <a:rPr lang="en-ZA" sz="3000" b="1" dirty="0" smtClean="0">
                <a:ea typeface="Arial Unicode MS" pitchFamily="34" charset="-128"/>
                <a:cs typeface="Arial Unicode MS" pitchFamily="34" charset="-128"/>
              </a:rPr>
              <a:t> </a:t>
            </a:r>
            <a:r>
              <a:rPr lang="en-ZA" sz="3000" b="1" dirty="0" err="1" smtClean="0">
                <a:ea typeface="Arial Unicode MS" pitchFamily="34" charset="-128"/>
                <a:cs typeface="Arial Unicode MS" pitchFamily="34" charset="-128"/>
              </a:rPr>
              <a:t>порядке</a:t>
            </a:r>
            <a:endParaRPr lang="en-ZA" sz="3000" b="1" dirty="0" smtClean="0">
              <a:ea typeface="Arial Unicode MS" pitchFamily="34" charset="-128"/>
              <a:cs typeface="Arial Unicode MS" pitchFamily="34" charset="-128"/>
            </a:endParaRPr>
          </a:p>
          <a:p>
            <a:pPr lvl="1" eaLnBrk="1" hangingPunct="1">
              <a:lnSpc>
                <a:spcPct val="80000"/>
              </a:lnSpc>
              <a:buClr>
                <a:srgbClr val="66FFFF"/>
              </a:buClr>
              <a:buFont typeface="Wingdings" pitchFamily="2" charset="2"/>
              <a:buNone/>
              <a:defRPr/>
            </a:pPr>
            <a:endParaRPr lang="en-ZA" sz="3000" b="1" dirty="0" smtClean="0"/>
          </a:p>
          <a:p>
            <a:pPr lvl="1" eaLnBrk="1" hangingPunct="1">
              <a:lnSpc>
                <a:spcPct val="80000"/>
              </a:lnSpc>
              <a:buClr>
                <a:srgbClr val="66FFFF"/>
              </a:buClr>
              <a:buFontTx/>
              <a:buChar char="•"/>
              <a:defRPr/>
            </a:pPr>
            <a:r>
              <a:rPr lang="ru-RU" sz="3000" b="1" dirty="0" smtClean="0">
                <a:ea typeface="Arial Unicode MS" pitchFamily="34" charset="-128"/>
                <a:cs typeface="Arial Unicode MS" pitchFamily="34" charset="-128"/>
              </a:rPr>
              <a:t>Практически отсутствует гражданское общество</a:t>
            </a:r>
            <a:endParaRPr lang="en-ZA" sz="3000" b="1" dirty="0" smtClean="0">
              <a:ea typeface="Arial Unicode MS" pitchFamily="34" charset="-128"/>
              <a:cs typeface="Arial Unicode MS" pitchFamily="34" charset="-128"/>
            </a:endParaRPr>
          </a:p>
          <a:p>
            <a:pPr lvl="1" eaLnBrk="1" hangingPunct="1">
              <a:lnSpc>
                <a:spcPct val="80000"/>
              </a:lnSpc>
              <a:buClr>
                <a:srgbClr val="66FFFF"/>
              </a:buClr>
              <a:buFont typeface="Wingdings" pitchFamily="2" charset="2"/>
              <a:buNone/>
              <a:defRPr/>
            </a:pPr>
            <a:endParaRPr lang="en-ZA" sz="3000" b="1" dirty="0" smtClean="0"/>
          </a:p>
          <a:p>
            <a:pPr lvl="1" eaLnBrk="1" hangingPunct="1">
              <a:lnSpc>
                <a:spcPct val="80000"/>
              </a:lnSpc>
              <a:buClr>
                <a:srgbClr val="66FFFF"/>
              </a:buClr>
              <a:buFontTx/>
              <a:buChar char="•"/>
              <a:defRPr/>
            </a:pPr>
            <a:r>
              <a:rPr lang="ru-RU" sz="3000" b="1" dirty="0" smtClean="0">
                <a:ea typeface="Arial Unicode MS" pitchFamily="34" charset="-128"/>
                <a:cs typeface="Arial Unicode MS" pitchFamily="34" charset="-128"/>
              </a:rPr>
              <a:t>О</a:t>
            </a:r>
            <a:r>
              <a:rPr lang="en-US" sz="3000" b="1" dirty="0" err="1" smtClean="0">
                <a:ea typeface="Arial Unicode MS" pitchFamily="34" charset="-128"/>
                <a:cs typeface="Arial Unicode MS" pitchFamily="34" charset="-128"/>
              </a:rPr>
              <a:t>громное</a:t>
            </a:r>
            <a:r>
              <a:rPr lang="en-US" sz="3000" b="1" dirty="0" smtClean="0">
                <a:ea typeface="Arial Unicode MS" pitchFamily="34" charset="-128"/>
                <a:cs typeface="Arial Unicode MS" pitchFamily="34" charset="-128"/>
              </a:rPr>
              <a:t> </a:t>
            </a:r>
            <a:r>
              <a:rPr lang="en-US" sz="3000" b="1" dirty="0" err="1" smtClean="0">
                <a:ea typeface="Arial Unicode MS" pitchFamily="34" charset="-128"/>
                <a:cs typeface="Arial Unicode MS" pitchFamily="34" charset="-128"/>
              </a:rPr>
              <a:t>неравенство</a:t>
            </a:r>
            <a:r>
              <a:rPr lang="en-US" sz="3000" b="1" dirty="0" smtClean="0">
                <a:ea typeface="Arial Unicode MS" pitchFamily="34" charset="-128"/>
                <a:cs typeface="Arial Unicode MS" pitchFamily="34" charset="-128"/>
              </a:rPr>
              <a:t> в </a:t>
            </a:r>
            <a:r>
              <a:rPr lang="en-US" sz="3000" b="1" dirty="0" err="1" smtClean="0">
                <a:ea typeface="Arial Unicode MS" pitchFamily="34" charset="-128"/>
                <a:cs typeface="Arial Unicode MS" pitchFamily="34" charset="-128"/>
              </a:rPr>
              <a:t>распределении</a:t>
            </a:r>
            <a:r>
              <a:rPr lang="en-US" sz="3000" b="1" dirty="0" smtClean="0">
                <a:ea typeface="Arial Unicode MS" pitchFamily="34" charset="-128"/>
                <a:cs typeface="Arial Unicode MS" pitchFamily="34" charset="-128"/>
              </a:rPr>
              <a:t> </a:t>
            </a:r>
            <a:r>
              <a:rPr lang="en-US" sz="3000" b="1" dirty="0" err="1" smtClean="0">
                <a:ea typeface="Arial Unicode MS" pitchFamily="34" charset="-128"/>
                <a:cs typeface="Arial Unicode MS" pitchFamily="34" charset="-128"/>
              </a:rPr>
              <a:t>богатства</a:t>
            </a:r>
            <a:r>
              <a:rPr lang="en-US" sz="3000" b="1" dirty="0" smtClean="0">
                <a:ea typeface="Arial Unicode MS" pitchFamily="34" charset="-128"/>
                <a:cs typeface="Arial Unicode MS" pitchFamily="34" charset="-128"/>
              </a:rPr>
              <a:t> </a:t>
            </a:r>
            <a:r>
              <a:rPr lang="en-US" sz="3000" b="1" dirty="0" err="1" smtClean="0">
                <a:ea typeface="Arial Unicode MS" pitchFamily="34" charset="-128"/>
                <a:cs typeface="Arial Unicode MS" pitchFamily="34" charset="-128"/>
              </a:rPr>
              <a:t>обрекает</a:t>
            </a:r>
            <a:r>
              <a:rPr lang="en-US" sz="3000" b="1" dirty="0" smtClean="0">
                <a:ea typeface="Arial Unicode MS" pitchFamily="34" charset="-128"/>
                <a:cs typeface="Arial Unicode MS" pitchFamily="34" charset="-128"/>
              </a:rPr>
              <a:t> </a:t>
            </a:r>
            <a:r>
              <a:rPr lang="en-US" sz="3000" b="1" dirty="0" err="1" smtClean="0">
                <a:ea typeface="Arial Unicode MS" pitchFamily="34" charset="-128"/>
                <a:cs typeface="Arial Unicode MS" pitchFamily="34" charset="-128"/>
              </a:rPr>
              <a:t>людей</a:t>
            </a:r>
            <a:r>
              <a:rPr lang="en-US" sz="3000" b="1" dirty="0" smtClean="0">
                <a:ea typeface="Arial Unicode MS" pitchFamily="34" charset="-128"/>
                <a:cs typeface="Arial Unicode MS" pitchFamily="34" charset="-128"/>
              </a:rPr>
              <a:t> </a:t>
            </a:r>
            <a:r>
              <a:rPr lang="en-US" sz="3000" b="1" dirty="0" err="1" smtClean="0">
                <a:ea typeface="Arial Unicode MS" pitchFamily="34" charset="-128"/>
                <a:cs typeface="Arial Unicode MS" pitchFamily="34" charset="-128"/>
              </a:rPr>
              <a:t>на</a:t>
            </a:r>
            <a:r>
              <a:rPr lang="en-US" sz="3000" b="1" dirty="0" smtClean="0">
                <a:ea typeface="Arial Unicode MS" pitchFamily="34" charset="-128"/>
                <a:cs typeface="Arial Unicode MS" pitchFamily="34" charset="-128"/>
              </a:rPr>
              <a:t> </a:t>
            </a:r>
            <a:r>
              <a:rPr lang="en-US" sz="3000" b="1" dirty="0" err="1" smtClean="0">
                <a:ea typeface="Arial Unicode MS" pitchFamily="34" charset="-128"/>
                <a:cs typeface="Arial Unicode MS" pitchFamily="34" charset="-128"/>
              </a:rPr>
              <a:t>нищету</a:t>
            </a:r>
            <a:endParaRPr lang="en-US" sz="3000" b="1" dirty="0" smtClean="0">
              <a:ea typeface="Arial Unicode MS" pitchFamily="34" charset="-128"/>
              <a:cs typeface="Arial Unicode MS" pitchFamily="34" charset="-128"/>
            </a:endParaRPr>
          </a:p>
          <a:p>
            <a:pPr eaLnBrk="1" hangingPunct="1">
              <a:lnSpc>
                <a:spcPct val="80000"/>
              </a:lnSpc>
              <a:defRPr/>
            </a:pPr>
            <a:endParaRPr lang="ru-RU" sz="3000" b="1" dirty="0" smtClean="0"/>
          </a:p>
        </p:txBody>
      </p:sp>
    </p:spTree>
    <p:extLst>
      <p:ext uri="{BB962C8B-B14F-4D97-AF65-F5344CB8AC3E}">
        <p14:creationId xmlns:p14="http://schemas.microsoft.com/office/powerpoint/2010/main" val="1285821109"/>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836"/>
            <a:ext cx="9144000" cy="68718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075449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6632"/>
            <a:ext cx="9108696" cy="6432530"/>
          </a:xfrm>
          <a:prstGeom prst="rect">
            <a:avLst/>
          </a:prstGeom>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Виды коррупции</a:t>
            </a:r>
          </a:p>
          <a:p>
            <a:pPr algn="just"/>
            <a:r>
              <a:rPr lang="ru-RU" sz="23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Бытовая коррупция</a:t>
            </a:r>
            <a:r>
              <a:rPr lang="ru-RU" sz="2300" b="1" dirty="0" smtClean="0"/>
              <a:t> порождается взаимодействием рядовых граждан и чиновников. В неё входят различные подарки от граждан и услуги должностному лицу и членам его семьи. К этой категории также относится кумовство (непотизм).</a:t>
            </a:r>
          </a:p>
          <a:p>
            <a:pPr algn="just"/>
            <a:r>
              <a:rPr lang="ru-RU" sz="23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Деловая коррупция</a:t>
            </a:r>
            <a:r>
              <a:rPr lang="ru-RU" sz="2300" b="1" dirty="0" smtClean="0"/>
              <a:t> возникает при взаимодействии власти и бизнеса. Например, в случае хозяйственного спора, стороны могут стремиться заручиться поддержкой судьи с целью вынесения решения в свою пользу.</a:t>
            </a:r>
          </a:p>
          <a:p>
            <a:pPr algn="just"/>
            <a:r>
              <a:rPr lang="ru-RU" sz="23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Коррупция верховной власти</a:t>
            </a:r>
            <a:r>
              <a:rPr lang="ru-RU" sz="2300" b="1" dirty="0" smtClean="0"/>
              <a:t> относится к политическому руководству и верховным судам в демократических системах. Она касается стоящих у власти групп, недобросовестное поведение которых состоит в осуществлении политики в своих интересах и в ущерб интересам избирателей</a:t>
            </a:r>
            <a:endParaRPr lang="ru-RU" sz="2300" b="1" dirty="0"/>
          </a:p>
        </p:txBody>
      </p:sp>
    </p:spTree>
    <p:extLst>
      <p:ext uri="{BB962C8B-B14F-4D97-AF65-F5344CB8AC3E}">
        <p14:creationId xmlns:p14="http://schemas.microsoft.com/office/powerpoint/2010/main" val="371153618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0"/>
            <a:ext cx="9144000" cy="924475"/>
          </a:xfrm>
        </p:spPr>
        <p:txBody>
          <a:bodyPr anchor="t"/>
          <a:lstStyle/>
          <a:p>
            <a:pPr algn="ctr" eaLnBrk="1" hangingPunct="1">
              <a:defRPr/>
            </a:pP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К сферам деятельности, которые в наибольшей степени подвержены коррупции в России, относятся:</a:t>
            </a:r>
            <a:r>
              <a:rPr lang="ru-RU" b="1" dirty="0" smtClean="0">
                <a:latin typeface="+mn-lt"/>
              </a:rPr>
              <a:t/>
            </a:r>
            <a:br>
              <a:rPr lang="ru-RU" b="1" dirty="0" smtClean="0">
                <a:latin typeface="+mn-lt"/>
              </a:rPr>
            </a:br>
            <a:endParaRPr lang="ru-RU" b="1" dirty="0" smtClean="0">
              <a:latin typeface="+mn-lt"/>
            </a:endParaRPr>
          </a:p>
        </p:txBody>
      </p:sp>
      <p:sp>
        <p:nvSpPr>
          <p:cNvPr id="12291" name="Rectangle 3"/>
          <p:cNvSpPr>
            <a:spLocks noGrp="1" noChangeArrowheads="1"/>
          </p:cNvSpPr>
          <p:nvPr>
            <p:ph idx="1"/>
          </p:nvPr>
        </p:nvSpPr>
        <p:spPr>
          <a:xfrm>
            <a:off x="0" y="1628800"/>
            <a:ext cx="9144000" cy="5229200"/>
          </a:xfrm>
        </p:spPr>
        <p:txBody>
          <a:bodyPr anchor="t">
            <a:normAutofit lnSpcReduction="10000"/>
          </a:bodyPr>
          <a:lstStyle/>
          <a:p>
            <a:pPr eaLnBrk="1" hangingPunct="1">
              <a:lnSpc>
                <a:spcPct val="80000"/>
              </a:lnSpc>
            </a:pPr>
            <a:r>
              <a:rPr lang="ru-RU" altLang="ru-RU" sz="2400" b="1" dirty="0" smtClean="0">
                <a:effectLst/>
              </a:rPr>
              <a:t>таможенные службы; </a:t>
            </a:r>
          </a:p>
          <a:p>
            <a:pPr eaLnBrk="1" hangingPunct="1">
              <a:lnSpc>
                <a:spcPct val="80000"/>
              </a:lnSpc>
            </a:pPr>
            <a:r>
              <a:rPr lang="ru-RU" altLang="ru-RU" sz="2400" b="1" dirty="0" smtClean="0">
                <a:effectLst/>
              </a:rPr>
              <a:t>медицинские организации; </a:t>
            </a:r>
          </a:p>
          <a:p>
            <a:pPr eaLnBrk="1" hangingPunct="1">
              <a:lnSpc>
                <a:spcPct val="80000"/>
              </a:lnSpc>
            </a:pPr>
            <a:r>
              <a:rPr lang="ru-RU" altLang="ru-RU" sz="2400" b="1" dirty="0" smtClean="0">
                <a:effectLst/>
              </a:rPr>
              <a:t>автоинспекции; </a:t>
            </a:r>
          </a:p>
          <a:p>
            <a:pPr eaLnBrk="1" hangingPunct="1">
              <a:lnSpc>
                <a:spcPct val="80000"/>
              </a:lnSpc>
            </a:pPr>
            <a:r>
              <a:rPr lang="ru-RU" altLang="ru-RU" sz="2400" b="1" dirty="0" smtClean="0">
                <a:effectLst/>
              </a:rPr>
              <a:t>судебные органы; </a:t>
            </a:r>
          </a:p>
          <a:p>
            <a:pPr eaLnBrk="1" hangingPunct="1">
              <a:lnSpc>
                <a:spcPct val="80000"/>
              </a:lnSpc>
            </a:pPr>
            <a:r>
              <a:rPr lang="ru-RU" altLang="ru-RU" sz="2400" b="1" dirty="0" smtClean="0">
                <a:effectLst/>
              </a:rPr>
              <a:t>налоговые органы; </a:t>
            </a:r>
          </a:p>
          <a:p>
            <a:pPr eaLnBrk="1" hangingPunct="1">
              <a:lnSpc>
                <a:spcPct val="80000"/>
              </a:lnSpc>
            </a:pPr>
            <a:r>
              <a:rPr lang="ru-RU" altLang="ru-RU" sz="2400" b="1" dirty="0" smtClean="0">
                <a:effectLst/>
              </a:rPr>
              <a:t>правоохранительные органы; </a:t>
            </a:r>
          </a:p>
          <a:p>
            <a:pPr eaLnBrk="1" hangingPunct="1">
              <a:lnSpc>
                <a:spcPct val="80000"/>
              </a:lnSpc>
            </a:pPr>
            <a:r>
              <a:rPr lang="ru-RU" altLang="ru-RU" sz="2400" b="1" dirty="0" smtClean="0">
                <a:effectLst/>
              </a:rPr>
              <a:t>лицензирование и регистрация предпринимательской деятельности; </a:t>
            </a:r>
          </a:p>
          <a:p>
            <a:pPr eaLnBrk="1" hangingPunct="1">
              <a:lnSpc>
                <a:spcPct val="80000"/>
              </a:lnSpc>
            </a:pPr>
            <a:r>
              <a:rPr lang="ru-RU" altLang="ru-RU" sz="2400" b="1" dirty="0" smtClean="0">
                <a:effectLst/>
              </a:rPr>
              <a:t>выдача разрешений на размещение и проведение банковских операций с бюджетными средствами; </a:t>
            </a:r>
          </a:p>
          <a:p>
            <a:pPr>
              <a:lnSpc>
                <a:spcPct val="80000"/>
              </a:lnSpc>
            </a:pPr>
            <a:r>
              <a:rPr lang="ru-RU" altLang="ru-RU" sz="2400" b="1" dirty="0"/>
              <a:t>получение кредитов; </a:t>
            </a:r>
          </a:p>
          <a:p>
            <a:pPr>
              <a:lnSpc>
                <a:spcPct val="80000"/>
              </a:lnSpc>
            </a:pPr>
            <a:r>
              <a:rPr lang="ru-RU" altLang="ru-RU" sz="2400" b="1" dirty="0"/>
              <a:t>получение экспортных </a:t>
            </a:r>
            <a:r>
              <a:rPr lang="ru-RU" altLang="ru-RU" sz="2400" b="1" dirty="0" smtClean="0"/>
              <a:t>квот</a:t>
            </a:r>
            <a:endParaRPr lang="ru-RU" altLang="ru-RU" sz="2400" b="1" dirty="0"/>
          </a:p>
        </p:txBody>
      </p:sp>
    </p:spTree>
    <p:extLst>
      <p:ext uri="{BB962C8B-B14F-4D97-AF65-F5344CB8AC3E}">
        <p14:creationId xmlns:p14="http://schemas.microsoft.com/office/powerpoint/2010/main" val="3028894558"/>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 y="188640"/>
            <a:ext cx="9144000" cy="6186309"/>
          </a:xfrm>
          <a:prstGeom prst="rect">
            <a:avLst/>
          </a:prstGeom>
        </p:spPr>
        <p:txBody>
          <a:bodyPr wrap="square">
            <a:spAutoFit/>
          </a:bodyPr>
          <a:lstStyle/>
          <a:p>
            <a:pPr marL="285750" indent="-285750">
              <a:buFont typeface="Courier New" panose="02070309020205020404" pitchFamily="49" charset="0"/>
              <a:buChar char="o"/>
            </a:pPr>
            <a:r>
              <a:rPr lang="ru-RU" sz="2200" b="1" dirty="0" smtClean="0"/>
              <a:t>конкурсы </a:t>
            </a:r>
            <a:r>
              <a:rPr lang="ru-RU" sz="2200" b="1" dirty="0"/>
              <a:t>на закупку товаров/услуг за счёт бюджетных средств; </a:t>
            </a:r>
          </a:p>
          <a:p>
            <a:pPr marL="285750" indent="-285750">
              <a:buFont typeface="Courier New" panose="02070309020205020404" pitchFamily="49" charset="0"/>
              <a:buChar char="o"/>
            </a:pPr>
            <a:r>
              <a:rPr lang="ru-RU" sz="2200" b="1" dirty="0"/>
              <a:t>строительство и ремонт за счёт бюджетных средств; </a:t>
            </a:r>
          </a:p>
          <a:p>
            <a:pPr marL="285750" indent="-285750">
              <a:buFont typeface="Courier New" panose="02070309020205020404" pitchFamily="49" charset="0"/>
              <a:buChar char="o"/>
            </a:pPr>
            <a:r>
              <a:rPr lang="ru-RU" sz="2200" b="1" dirty="0"/>
              <a:t>нотариальное удостоверение сделок; </a:t>
            </a:r>
          </a:p>
          <a:p>
            <a:pPr marL="285750" indent="-285750">
              <a:buFont typeface="Courier New" panose="02070309020205020404" pitchFamily="49" charset="0"/>
              <a:buChar char="o"/>
            </a:pPr>
            <a:r>
              <a:rPr lang="ru-RU" sz="2200" b="1" dirty="0"/>
              <a:t>контроль за соблюдением условий лицензирования; </a:t>
            </a:r>
          </a:p>
          <a:p>
            <a:pPr marL="285750" indent="-285750">
              <a:buFont typeface="Courier New" panose="02070309020205020404" pitchFamily="49" charset="0"/>
              <a:buChar char="o"/>
            </a:pPr>
            <a:r>
              <a:rPr lang="ru-RU" sz="2200" b="1" dirty="0"/>
              <a:t>надзор за соблюдением правил охоты и рыболовства; </a:t>
            </a:r>
          </a:p>
          <a:p>
            <a:pPr marL="285750" indent="-285750">
              <a:buFont typeface="Courier New" panose="02070309020205020404" pitchFamily="49" charset="0"/>
              <a:buChar char="o"/>
            </a:pPr>
            <a:r>
              <a:rPr lang="ru-RU" sz="2200" b="1" dirty="0"/>
              <a:t>освобождение от призыва на военную службу в вооружённые силы; </a:t>
            </a:r>
          </a:p>
          <a:p>
            <a:pPr marL="285750" indent="-285750">
              <a:buFont typeface="Courier New" panose="02070309020205020404" pitchFamily="49" charset="0"/>
              <a:buChar char="o"/>
            </a:pPr>
            <a:r>
              <a:rPr lang="ru-RU" sz="2200" b="1" dirty="0"/>
              <a:t>поступление в государственные высшие учебные заведения; </a:t>
            </a:r>
          </a:p>
          <a:p>
            <a:pPr marL="285750" indent="-285750">
              <a:buFont typeface="Courier New" panose="02070309020205020404" pitchFamily="49" charset="0"/>
              <a:buChar char="o"/>
            </a:pPr>
            <a:r>
              <a:rPr lang="ru-RU" sz="2200" b="1" dirty="0"/>
              <a:t>государственная регистрация, аттестация и аккредитация негосударственных высших учебных заведений; </a:t>
            </a:r>
          </a:p>
          <a:p>
            <a:pPr marL="285750" indent="-285750">
              <a:buFont typeface="Courier New" panose="02070309020205020404" pitchFamily="49" charset="0"/>
              <a:buChar char="o"/>
            </a:pPr>
            <a:r>
              <a:rPr lang="ru-RU" sz="2200" b="1" dirty="0"/>
              <a:t>прием на службу, позволяющую иметь значительный незаконный доход от должности в государственных и муниципальных учреждениях; </a:t>
            </a:r>
          </a:p>
          <a:p>
            <a:pPr marL="285750" indent="-285750">
              <a:buFont typeface="Courier New" panose="02070309020205020404" pitchFamily="49" charset="0"/>
              <a:buChar char="o"/>
            </a:pPr>
            <a:r>
              <a:rPr lang="ru-RU" sz="2200" b="1" dirty="0"/>
              <a:t>формирование партийных избирательных </a:t>
            </a:r>
            <a:r>
              <a:rPr lang="ru-RU" sz="2200" b="1" dirty="0" smtClean="0"/>
              <a:t>списков</a:t>
            </a:r>
            <a:endParaRPr lang="ru-RU" sz="2200" b="1" dirty="0"/>
          </a:p>
        </p:txBody>
      </p:sp>
    </p:spTree>
    <p:extLst>
      <p:ext uri="{BB962C8B-B14F-4D97-AF65-F5344CB8AC3E}">
        <p14:creationId xmlns:p14="http://schemas.microsoft.com/office/powerpoint/2010/main" val="130921301"/>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14" r="5933"/>
          <a:stretch/>
        </p:blipFill>
        <p:spPr bwMode="auto">
          <a:xfrm>
            <a:off x="-7118" y="0"/>
            <a:ext cx="9151118" cy="68443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4287685"/>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0" y="116632"/>
            <a:ext cx="9144000" cy="924475"/>
          </a:xfrm>
        </p:spPr>
        <p:txBody>
          <a:bodyPr/>
          <a:lstStyle/>
          <a:p>
            <a:pPr algn="ct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Times New Roman" pitchFamily="18" charset="0"/>
              </a:rPr>
              <a:t>Коррупция:  за и против</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Times New Roman" pitchFamily="18" charset="0"/>
            </a:endParaRPr>
          </a:p>
        </p:txBody>
      </p:sp>
      <p:sp>
        <p:nvSpPr>
          <p:cNvPr id="5" name="Содержимое 4"/>
          <p:cNvSpPr>
            <a:spLocks noGrp="1"/>
          </p:cNvSpPr>
          <p:nvPr>
            <p:ph sz="half" idx="1"/>
          </p:nvPr>
        </p:nvSpPr>
        <p:spPr>
          <a:xfrm>
            <a:off x="15990" y="1268760"/>
            <a:ext cx="4480719" cy="4880322"/>
          </a:xfrm>
        </p:spPr>
        <p:txBody>
          <a:bodyPr anchor="t">
            <a:normAutofit fontScale="85000" lnSpcReduction="10000"/>
          </a:bodyPr>
          <a:lstStyle/>
          <a:p>
            <a:pPr algn="ctr">
              <a:buNone/>
            </a:pPr>
            <a:r>
              <a:rPr lang="ru-RU"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Times New Roman" pitchFamily="18" charset="0"/>
              </a:rPr>
              <a:t>ЗА</a:t>
            </a:r>
          </a:p>
          <a:p>
            <a:pPr lvl="0"/>
            <a:r>
              <a:rPr lang="ru-RU" sz="2400" b="1" dirty="0" smtClean="0">
                <a:cs typeface="Times New Roman" pitchFamily="18" charset="0"/>
              </a:rPr>
              <a:t>ЭКОНОМИЯ ВРЕМЕНИ (не надо стоять в очереди)</a:t>
            </a:r>
          </a:p>
          <a:p>
            <a:pPr lvl="0"/>
            <a:r>
              <a:rPr lang="ru-RU" sz="2400" b="1" dirty="0" smtClean="0">
                <a:cs typeface="Times New Roman" pitchFamily="18" charset="0"/>
              </a:rPr>
              <a:t>УВЕРЕННОСТЬ В ДОСТИЖЕНИИ ЦЕЛИ (поступление в ВУЗ без конкурса)</a:t>
            </a:r>
          </a:p>
          <a:p>
            <a:pPr lvl="0"/>
            <a:r>
              <a:rPr lang="ru-RU" sz="2400" b="1" dirty="0" smtClean="0">
                <a:cs typeface="Times New Roman" pitchFamily="18" charset="0"/>
              </a:rPr>
              <a:t>МАТЕРИАЛЬНОЕ БЛАГОПОЛУЧИЕ (получение квартиры)</a:t>
            </a:r>
          </a:p>
          <a:p>
            <a:pPr lvl="0"/>
            <a:r>
              <a:rPr lang="ru-RU" sz="2400" b="1" dirty="0" smtClean="0">
                <a:cs typeface="Times New Roman" pitchFamily="18" charset="0"/>
              </a:rPr>
              <a:t>УСТРОЕННОСТЬ В ЖИЗНИ (зависть со стороны окружающих</a:t>
            </a:r>
            <a:r>
              <a:rPr lang="ru-RU" sz="2400" b="1" dirty="0" smtClean="0"/>
              <a:t>)</a:t>
            </a:r>
          </a:p>
          <a:p>
            <a:endParaRPr lang="ru-RU" sz="2400" b="1" dirty="0"/>
          </a:p>
        </p:txBody>
      </p:sp>
      <p:sp>
        <p:nvSpPr>
          <p:cNvPr id="6" name="Содержимое 5"/>
          <p:cNvSpPr>
            <a:spLocks noGrp="1"/>
          </p:cNvSpPr>
          <p:nvPr>
            <p:ph sz="half" idx="2"/>
          </p:nvPr>
        </p:nvSpPr>
        <p:spPr>
          <a:xfrm>
            <a:off x="4650011" y="1268760"/>
            <a:ext cx="4480719" cy="4880323"/>
          </a:xfrm>
        </p:spPr>
        <p:txBody>
          <a:bodyPr anchor="t">
            <a:normAutofit fontScale="85000" lnSpcReduction="10000"/>
          </a:bodyPr>
          <a:lstStyle/>
          <a:p>
            <a:pPr algn="ctr">
              <a:buNone/>
            </a:pPr>
            <a:r>
              <a:rPr lang="ru-RU"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Times New Roman" pitchFamily="18" charset="0"/>
              </a:rPr>
              <a:t>ПРОТИВ</a:t>
            </a:r>
          </a:p>
          <a:p>
            <a:pPr lvl="0"/>
            <a:r>
              <a:rPr lang="ru-RU" sz="2600" b="1" dirty="0" smtClean="0">
                <a:cs typeface="Times New Roman" pitchFamily="18" charset="0"/>
              </a:rPr>
              <a:t>СТРАДАЮТ ДРУГИЕ (не могут попасть к врачу)</a:t>
            </a:r>
          </a:p>
          <a:p>
            <a:pPr lvl="0"/>
            <a:r>
              <a:rPr lang="ru-RU" sz="2600" b="1" dirty="0" smtClean="0">
                <a:cs typeface="Times New Roman" pitchFamily="18" charset="0"/>
              </a:rPr>
              <a:t>СНИЖЕНИЕ САМООЦЕНКИ (не верят в достижение цели)</a:t>
            </a:r>
          </a:p>
          <a:p>
            <a:pPr lvl="0"/>
            <a:r>
              <a:rPr lang="ru-RU" sz="2600" b="1" dirty="0" smtClean="0">
                <a:cs typeface="Times New Roman" pitchFamily="18" charset="0"/>
              </a:rPr>
              <a:t>ПОТЕРЯ ВЕРЫ В СПРАВЕДЛИВОСТЬ (перестают стремиться к движению вперед)</a:t>
            </a:r>
          </a:p>
          <a:p>
            <a:pPr lvl="0"/>
            <a:r>
              <a:rPr lang="ru-RU" sz="2600" b="1" dirty="0" smtClean="0">
                <a:cs typeface="Times New Roman" pitchFamily="18" charset="0"/>
              </a:rPr>
              <a:t>ОБИДА НА ВЕСЬ МИР</a:t>
            </a:r>
          </a:p>
          <a:p>
            <a:endParaRPr lang="ru-RU" dirty="0"/>
          </a:p>
        </p:txBody>
      </p:sp>
    </p:spTree>
    <p:extLst>
      <p:ext uri="{BB962C8B-B14F-4D97-AF65-F5344CB8AC3E}">
        <p14:creationId xmlns:p14="http://schemas.microsoft.com/office/powerpoint/2010/main" val="1633966809"/>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107504" y="151179"/>
            <a:ext cx="8856984" cy="3970318"/>
          </a:xfrm>
          <a:prstGeom prst="rect">
            <a:avLst/>
          </a:prstGeom>
          <a:noFill/>
        </p:spPr>
        <p:txBody>
          <a:bodyPr wrap="square" rtlCol="0">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ru-RU" sz="2800" b="1" dirty="0" smtClean="0"/>
              <a:t>Исторические корни коррупции, вероятно, восходят к обычаю делать подарки, чтобы добиться расположения. Дорогой подарок выделял человека среди других просителей и способствовал тому, чтобы его просьба была выполнена. Поэтому в первобытных обществах плата жрецу или вождю была </a:t>
            </a:r>
            <a:r>
              <a:rPr lang="ru-RU" sz="2800" b="1" dirty="0" smtClean="0"/>
              <a:t>нормой</a:t>
            </a:r>
            <a:endParaRPr lang="ru-RU" sz="2800" b="1" dirty="0"/>
          </a:p>
        </p:txBody>
      </p:sp>
      <p:pic>
        <p:nvPicPr>
          <p:cNvPr id="3" name="Picture 4" descr="http://pngimg.com/upload/hands_PNG89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060000">
            <a:off x="5918211" y="3133851"/>
            <a:ext cx="1676232" cy="45388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pngimg.com/upload/hands_PNG89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480000" flipH="1">
            <a:off x="1555993" y="3185696"/>
            <a:ext cx="1676232" cy="453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338503"/>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7" y="0"/>
            <a:ext cx="9117134"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282" y="345491"/>
            <a:ext cx="2736304"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9530" y="6004340"/>
            <a:ext cx="1008112" cy="685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714044" y="6000474"/>
            <a:ext cx="100647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898" y="6010392"/>
            <a:ext cx="100647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82868" y="6004340"/>
            <a:ext cx="1006475" cy="68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7027058"/>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924475"/>
          </a:xfrm>
        </p:spPr>
        <p:txBody>
          <a:bodyPr anchor="t"/>
          <a:lstStyle/>
          <a:p>
            <a:pPr algn="ctr" eaLnBrk="1" hangingPunct="1">
              <a:defRPr/>
            </a:pP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a typeface="Arial Unicode MS" pitchFamily="34" charset="-128"/>
                <a:cs typeface="Arial Unicode MS" pitchFamily="34" charset="-128"/>
              </a:rPr>
              <a:t>Четырехкратный эффект коррупции</a:t>
            </a:r>
          </a:p>
        </p:txBody>
      </p:sp>
      <p:sp>
        <p:nvSpPr>
          <p:cNvPr id="35843" name="Rectangle 3"/>
          <p:cNvSpPr>
            <a:spLocks noGrp="1" noChangeArrowheads="1"/>
          </p:cNvSpPr>
          <p:nvPr>
            <p:ph idx="1"/>
          </p:nvPr>
        </p:nvSpPr>
        <p:spPr>
          <a:xfrm>
            <a:off x="0" y="764704"/>
            <a:ext cx="9144000" cy="6093296"/>
          </a:xfrm>
        </p:spPr>
        <p:txBody>
          <a:bodyPr anchor="t">
            <a:normAutofit/>
          </a:bodyPr>
          <a:lstStyle/>
          <a:p>
            <a:pPr eaLnBrk="1" hangingPunct="1">
              <a:lnSpc>
                <a:spcPct val="80000"/>
              </a:lnSpc>
              <a:defRPr/>
            </a:pPr>
            <a:r>
              <a:rPr lang="ru-RU" sz="2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Политический</a:t>
            </a:r>
          </a:p>
          <a:p>
            <a:pPr eaLnBrk="1" hangingPunct="1">
              <a:lnSpc>
                <a:spcPct val="80000"/>
              </a:lnSpc>
              <a:buFont typeface="Wingdings" pitchFamily="2" charset="2"/>
              <a:buNone/>
              <a:defRPr/>
            </a:pPr>
            <a:r>
              <a:rPr lang="ru-RU" sz="2200" b="1" dirty="0" smtClean="0"/>
              <a:t>Чиновники государственных учреждений и органов преступают закон,  когда используют служебное положение для личной выгоды. Наибольший вред коррупция наносит странам с развивающейся демократией.</a:t>
            </a:r>
          </a:p>
          <a:p>
            <a:pPr eaLnBrk="1" hangingPunct="1">
              <a:lnSpc>
                <a:spcPct val="80000"/>
              </a:lnSpc>
              <a:defRPr/>
            </a:pPr>
            <a:r>
              <a:rPr lang="ru-RU" sz="2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Экономический</a:t>
            </a:r>
          </a:p>
          <a:p>
            <a:pPr eaLnBrk="1" hangingPunct="1">
              <a:lnSpc>
                <a:spcPct val="80000"/>
              </a:lnSpc>
              <a:buFont typeface="Wingdings" pitchFamily="2" charset="2"/>
              <a:buNone/>
              <a:defRPr/>
            </a:pPr>
            <a:r>
              <a:rPr lang="ru-RU" sz="2200" b="1" dirty="0" smtClean="0"/>
              <a:t>Сокращение национального богатства. Размещение дефицитных государственных средств в неэкономичные проекты. Удерживание инвестиций. </a:t>
            </a:r>
          </a:p>
          <a:p>
            <a:pPr eaLnBrk="1" hangingPunct="1">
              <a:lnSpc>
                <a:spcPct val="80000"/>
              </a:lnSpc>
              <a:defRPr/>
            </a:pPr>
            <a:r>
              <a:rPr lang="ru-RU" sz="2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Общественный </a:t>
            </a:r>
          </a:p>
          <a:p>
            <a:pPr eaLnBrk="1" hangingPunct="1">
              <a:lnSpc>
                <a:spcPct val="80000"/>
              </a:lnSpc>
              <a:buFont typeface="Wingdings" pitchFamily="2" charset="2"/>
              <a:buNone/>
              <a:defRPr/>
            </a:pPr>
            <a:r>
              <a:rPr lang="ru-RU" sz="2200" b="1" dirty="0" smtClean="0"/>
              <a:t>Подрывает доверие граждан к власти. Крушение надежд и общая апатия в разочарованном обществе приводят к его гражданской слабости. </a:t>
            </a:r>
          </a:p>
          <a:p>
            <a:pPr eaLnBrk="1" hangingPunct="1">
              <a:lnSpc>
                <a:spcPct val="80000"/>
              </a:lnSpc>
              <a:defRPr/>
            </a:pPr>
            <a:r>
              <a:rPr lang="ru-RU" sz="2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Экологический</a:t>
            </a:r>
          </a:p>
          <a:p>
            <a:pPr eaLnBrk="1" hangingPunct="1">
              <a:lnSpc>
                <a:spcPct val="80000"/>
              </a:lnSpc>
              <a:buFont typeface="Wingdings" pitchFamily="2" charset="2"/>
              <a:buNone/>
              <a:defRPr/>
            </a:pPr>
            <a:r>
              <a:rPr lang="ru-RU" sz="2200" b="1" dirty="0" smtClean="0"/>
              <a:t>Небрежное использование природных ресурсов. Неудовлетворительная система </a:t>
            </a:r>
            <a:r>
              <a:rPr lang="ru-RU" sz="2200" b="1" dirty="0" smtClean="0"/>
              <a:t>регулирования</a:t>
            </a:r>
            <a:endParaRPr lang="ru-RU" sz="2200" b="1" dirty="0" smtClean="0"/>
          </a:p>
          <a:p>
            <a:pPr eaLnBrk="1" hangingPunct="1">
              <a:lnSpc>
                <a:spcPct val="80000"/>
              </a:lnSpc>
              <a:defRPr/>
            </a:pPr>
            <a:endParaRPr lang="ru-RU" sz="2200" b="1" dirty="0" smtClean="0"/>
          </a:p>
        </p:txBody>
      </p:sp>
    </p:spTree>
    <p:extLst>
      <p:ext uri="{BB962C8B-B14F-4D97-AF65-F5344CB8AC3E}">
        <p14:creationId xmlns:p14="http://schemas.microsoft.com/office/powerpoint/2010/main" val="562579957"/>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0"/>
            <a:ext cx="9144000" cy="924475"/>
          </a:xfrm>
        </p:spPr>
        <p:txBody>
          <a:bodyPr anchor="t"/>
          <a:lstStyle/>
          <a:p>
            <a:pPr algn="ctr" eaLnBrk="1" hangingPunct="1">
              <a:defRPr/>
            </a:pP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Вред от коррупции</a:t>
            </a:r>
          </a:p>
        </p:txBody>
      </p:sp>
      <p:sp>
        <p:nvSpPr>
          <p:cNvPr id="45059" name="Rectangle 3"/>
          <p:cNvSpPr>
            <a:spLocks noGrp="1" noChangeArrowheads="1"/>
          </p:cNvSpPr>
          <p:nvPr>
            <p:ph idx="1"/>
          </p:nvPr>
        </p:nvSpPr>
        <p:spPr>
          <a:xfrm>
            <a:off x="-16264" y="1124744"/>
            <a:ext cx="9144000" cy="4862512"/>
          </a:xfrm>
        </p:spPr>
        <p:txBody>
          <a:bodyPr anchor="t">
            <a:normAutofit/>
          </a:bodyPr>
          <a:lstStyle/>
          <a:p>
            <a:pPr eaLnBrk="1" hangingPunct="1">
              <a:lnSpc>
                <a:spcPct val="80000"/>
              </a:lnSpc>
              <a:defRPr/>
            </a:pPr>
            <a:r>
              <a:rPr lang="ru-RU" sz="2400" b="1" dirty="0" smtClean="0"/>
              <a:t>неэффективное распределение и расходование государственных средств и ресурсов; </a:t>
            </a:r>
          </a:p>
          <a:p>
            <a:pPr eaLnBrk="1" hangingPunct="1">
              <a:lnSpc>
                <a:spcPct val="80000"/>
              </a:lnSpc>
              <a:defRPr/>
            </a:pPr>
            <a:r>
              <a:rPr lang="ru-RU" sz="2400" b="1" dirty="0" smtClean="0"/>
              <a:t>неэффективность коррупционных финансовых потоков с точки зрения экономики страны; </a:t>
            </a:r>
          </a:p>
          <a:p>
            <a:pPr eaLnBrk="1" hangingPunct="1">
              <a:lnSpc>
                <a:spcPct val="80000"/>
              </a:lnSpc>
              <a:defRPr/>
            </a:pPr>
            <a:r>
              <a:rPr lang="ru-RU" sz="2400" b="1" dirty="0" smtClean="0"/>
              <a:t>потери налогов, когда налоговые органы присваивают себе часть налогов; </a:t>
            </a:r>
          </a:p>
          <a:p>
            <a:pPr eaLnBrk="1" hangingPunct="1">
              <a:lnSpc>
                <a:spcPct val="80000"/>
              </a:lnSpc>
              <a:defRPr/>
            </a:pPr>
            <a:r>
              <a:rPr lang="ru-RU" sz="2400" b="1" dirty="0" smtClean="0"/>
              <a:t>потери времени из-за чинимых препятствий, снижение эффективности работы государственного аппарата в целом; </a:t>
            </a:r>
          </a:p>
          <a:p>
            <a:pPr eaLnBrk="1" hangingPunct="1">
              <a:lnSpc>
                <a:spcPct val="80000"/>
              </a:lnSpc>
              <a:defRPr/>
            </a:pPr>
            <a:r>
              <a:rPr lang="ru-RU" sz="2400" b="1" dirty="0" smtClean="0"/>
              <a:t>разорение частных </a:t>
            </a:r>
            <a:r>
              <a:rPr lang="ru-RU" sz="2400" b="1" dirty="0" smtClean="0"/>
              <a:t>предпринимателей</a:t>
            </a:r>
            <a:endParaRPr lang="ru-RU" sz="2400" b="1" dirty="0" smtClean="0"/>
          </a:p>
          <a:p>
            <a:pPr eaLnBrk="1" hangingPunct="1">
              <a:lnSpc>
                <a:spcPct val="80000"/>
              </a:lnSpc>
              <a:defRPr/>
            </a:pPr>
            <a:endParaRPr lang="ru-RU" sz="1600" dirty="0" smtClean="0"/>
          </a:p>
        </p:txBody>
      </p:sp>
      <p:pic>
        <p:nvPicPr>
          <p:cNvPr id="4" name="Picture 4" descr="http://img-fotki.yandex.ru/get/5109/valenta-mog.cc/0_67ea7_decf1621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581128"/>
            <a:ext cx="2448272" cy="21687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img-fotki.yandex.ru/get/5109/valenta-mog.cc/0_67ea7_decf1621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4581128"/>
            <a:ext cx="2448272" cy="21687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mg-fotki.yandex.ru/get/5109/valenta-mog.cc/0_67ea7_decf1621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4581128"/>
            <a:ext cx="2448272" cy="21687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mg-fotki.yandex.ru/get/5109/valenta-mog.cc/0_67ea7_decf1621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1860" y="4604130"/>
            <a:ext cx="2448272" cy="21687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img-fotki.yandex.ru/get/5109/valenta-mog.cc/0_67ea7_decf1621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5728" y="4581128"/>
            <a:ext cx="2448272" cy="2168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291115"/>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74345"/>
            <a:ext cx="9144000" cy="5632311"/>
          </a:xfrm>
          <a:prstGeom prst="rect">
            <a:avLst/>
          </a:prstGeom>
        </p:spPr>
        <p:txBody>
          <a:bodyPr wrap="square">
            <a:spAutoFit/>
          </a:bodyPr>
          <a:lstStyle/>
          <a:p>
            <a:pPr marL="285750" indent="-285750">
              <a:buFont typeface="Courier New" panose="02070309020205020404" pitchFamily="49" charset="0"/>
              <a:buChar char="o"/>
            </a:pPr>
            <a:r>
              <a:rPr lang="ru-RU" sz="2400" b="1" dirty="0"/>
              <a:t>снижение инвестиций в производство, замедление экономического роста; </a:t>
            </a:r>
          </a:p>
          <a:p>
            <a:pPr marL="285750" indent="-285750">
              <a:buFont typeface="Courier New" panose="02070309020205020404" pitchFamily="49" charset="0"/>
              <a:buChar char="o"/>
            </a:pPr>
            <a:r>
              <a:rPr lang="ru-RU" sz="2400" b="1" dirty="0"/>
              <a:t>понижение качества общественного сервиса; </a:t>
            </a:r>
          </a:p>
          <a:p>
            <a:pPr marL="285750" indent="-285750">
              <a:buFont typeface="Courier New" panose="02070309020205020404" pitchFamily="49" charset="0"/>
              <a:buChar char="o"/>
            </a:pPr>
            <a:r>
              <a:rPr lang="ru-RU" sz="2400" b="1" dirty="0"/>
              <a:t>нецелевое использование международной помощи развивающимся странам, что резко снижает её эффективность; </a:t>
            </a:r>
          </a:p>
          <a:p>
            <a:pPr marL="285750" indent="-285750">
              <a:buFont typeface="Courier New" panose="02070309020205020404" pitchFamily="49" charset="0"/>
              <a:buChar char="o"/>
            </a:pPr>
            <a:r>
              <a:rPr lang="ru-RU" sz="2400" b="1" dirty="0"/>
              <a:t>неэффективное использование способностей индивидов: вместо производства материальных благ люди тратят время на непродуктивный поиск ренты; </a:t>
            </a:r>
          </a:p>
          <a:p>
            <a:pPr marL="285750" indent="-285750">
              <a:buFont typeface="Courier New" panose="02070309020205020404" pitchFamily="49" charset="0"/>
              <a:buChar char="o"/>
            </a:pPr>
            <a:r>
              <a:rPr lang="ru-RU" sz="2400" b="1" dirty="0"/>
              <a:t>рост социального неравенства; </a:t>
            </a:r>
          </a:p>
          <a:p>
            <a:pPr marL="285750" indent="-285750">
              <a:buFont typeface="Courier New" panose="02070309020205020404" pitchFamily="49" charset="0"/>
              <a:buChar char="o"/>
            </a:pPr>
            <a:r>
              <a:rPr lang="ru-RU" sz="2400" b="1" dirty="0"/>
              <a:t>усиление организованной преступности — банды превращаются в мафию; </a:t>
            </a:r>
          </a:p>
          <a:p>
            <a:pPr marL="285750" indent="-285750">
              <a:buFont typeface="Courier New" panose="02070309020205020404" pitchFamily="49" charset="0"/>
              <a:buChar char="o"/>
            </a:pPr>
            <a:r>
              <a:rPr lang="ru-RU" sz="2400" b="1" dirty="0"/>
              <a:t>ущерб политической легитимности власти; </a:t>
            </a:r>
          </a:p>
          <a:p>
            <a:pPr marL="285750" indent="-285750">
              <a:buFont typeface="Courier New" panose="02070309020205020404" pitchFamily="49" charset="0"/>
              <a:buChar char="o"/>
            </a:pPr>
            <a:r>
              <a:rPr lang="ru-RU" sz="2400" b="1" dirty="0"/>
              <a:t>снижение общественной </a:t>
            </a:r>
            <a:r>
              <a:rPr lang="ru-RU" sz="2400" b="1" dirty="0" smtClean="0"/>
              <a:t>морали</a:t>
            </a:r>
            <a:endParaRPr lang="ru-RU" sz="2400" b="1" dirty="0"/>
          </a:p>
        </p:txBody>
      </p:sp>
    </p:spTree>
    <p:extLst>
      <p:ext uri="{BB962C8B-B14F-4D97-AF65-F5344CB8AC3E}">
        <p14:creationId xmlns:p14="http://schemas.microsoft.com/office/powerpoint/2010/main" val="49908985"/>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28533"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7802906"/>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01487" y="116632"/>
            <a:ext cx="9252520" cy="924475"/>
          </a:xfrm>
        </p:spPr>
        <p:txBody>
          <a:bodyPr anchor="t"/>
          <a:lstStyle/>
          <a:p>
            <a:pPr eaLnBrk="1" hangingPunct="1">
              <a:defRPr/>
            </a:pP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Противодействие коррупции- это:</a:t>
            </a:r>
            <a:endParaRPr lang="ru-RU" sz="3600" b="1" dirty="0" smtClean="0"/>
          </a:p>
        </p:txBody>
      </p:sp>
      <p:sp>
        <p:nvSpPr>
          <p:cNvPr id="16387" name="Rectangle 3"/>
          <p:cNvSpPr>
            <a:spLocks noGrp="1" noChangeArrowheads="1"/>
          </p:cNvSpPr>
          <p:nvPr>
            <p:ph idx="1"/>
          </p:nvPr>
        </p:nvSpPr>
        <p:spPr>
          <a:xfrm>
            <a:off x="0" y="908720"/>
            <a:ext cx="9144000" cy="5949280"/>
          </a:xfrm>
        </p:spPr>
        <p:txBody>
          <a:bodyPr>
            <a:normAutofit/>
          </a:bodyPr>
          <a:lstStyle/>
          <a:p>
            <a:pPr eaLnBrk="1" hangingPunct="1">
              <a:lnSpc>
                <a:spcPct val="80000"/>
              </a:lnSpc>
              <a:buFont typeface="Wingdings" pitchFamily="2" charset="2"/>
              <a:buNone/>
            </a:pPr>
            <a:r>
              <a:rPr lang="ru-RU" altLang="ru-RU" sz="2600" dirty="0" smtClean="0">
                <a:effectLst/>
              </a:rPr>
              <a:t>- </a:t>
            </a:r>
            <a:r>
              <a:rPr lang="ru-RU" altLang="ru-RU" sz="2600" b="1" dirty="0" smtClean="0">
                <a:effectLst/>
              </a:rPr>
              <a:t>деятельность федеральных органов государственной власти, органов государственной власти субъектов Российской Федерации, органов местного самоуправления, институтов гражданского общества, организаций и физических лиц в пределах их полномочий:</a:t>
            </a:r>
          </a:p>
          <a:p>
            <a:pPr eaLnBrk="1" hangingPunct="1">
              <a:lnSpc>
                <a:spcPct val="80000"/>
              </a:lnSpc>
              <a:buFont typeface="Wingdings" pitchFamily="2" charset="2"/>
              <a:buNone/>
            </a:pPr>
            <a:r>
              <a:rPr lang="ru-RU" altLang="ru-RU" sz="2600" dirty="0" smtClean="0">
                <a:effectLst/>
              </a:rPr>
              <a:t>а) по предупреждению коррупции, в том числе по выявлению и последующему устранению причин коррупции (профилактика коррупции);</a:t>
            </a:r>
          </a:p>
          <a:p>
            <a:pPr eaLnBrk="1" hangingPunct="1">
              <a:lnSpc>
                <a:spcPct val="80000"/>
              </a:lnSpc>
              <a:buFont typeface="Wingdings" pitchFamily="2" charset="2"/>
              <a:buNone/>
            </a:pPr>
            <a:r>
              <a:rPr lang="ru-RU" altLang="ru-RU" sz="2600" dirty="0" smtClean="0">
                <a:effectLst/>
              </a:rPr>
              <a:t>б) по выявлению, предупреждению, пресечению, раскрытию и расследованию коррупционных правонарушений (борьба с коррупцией);</a:t>
            </a:r>
          </a:p>
          <a:p>
            <a:pPr eaLnBrk="1" hangingPunct="1">
              <a:lnSpc>
                <a:spcPct val="80000"/>
              </a:lnSpc>
              <a:buFont typeface="Wingdings" pitchFamily="2" charset="2"/>
              <a:buNone/>
            </a:pPr>
            <a:r>
              <a:rPr lang="ru-RU" altLang="ru-RU" sz="2600" dirty="0" smtClean="0">
                <a:effectLst/>
              </a:rPr>
              <a:t>в) по минимизации и (или) ликвидации последствий коррупционных правонарушений</a:t>
            </a:r>
          </a:p>
        </p:txBody>
      </p:sp>
    </p:spTree>
    <p:extLst>
      <p:ext uri="{BB962C8B-B14F-4D97-AF65-F5344CB8AC3E}">
        <p14:creationId xmlns:p14="http://schemas.microsoft.com/office/powerpoint/2010/main" val="2438279818"/>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171400"/>
            <a:ext cx="9144000" cy="924475"/>
          </a:xfrm>
        </p:spPr>
        <p:txBody>
          <a:bodyPr anchor="t"/>
          <a:lstStyle/>
          <a:p>
            <a:pPr algn="ctr" eaLnBrk="1" hangingPunct="1">
              <a:defRPr/>
            </a:pPr>
            <a:r>
              <a:rPr lang="ru-RU"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Принципы противодействия коррупции в </a:t>
            </a:r>
            <a:br>
              <a:rPr lang="ru-RU"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Российской Федерации:</a:t>
            </a:r>
            <a:r>
              <a:rPr lang="ru-RU" sz="4000" b="1" dirty="0" smtClean="0"/>
              <a:t/>
            </a:r>
            <a:br>
              <a:rPr lang="ru-RU" sz="4000" b="1" dirty="0" smtClean="0"/>
            </a:br>
            <a:endParaRPr lang="ru-RU" sz="4000" b="1" dirty="0" smtClean="0"/>
          </a:p>
        </p:txBody>
      </p:sp>
      <p:sp>
        <p:nvSpPr>
          <p:cNvPr id="17411" name="Rectangle 3"/>
          <p:cNvSpPr>
            <a:spLocks noGrp="1" noChangeArrowheads="1"/>
          </p:cNvSpPr>
          <p:nvPr>
            <p:ph idx="1"/>
          </p:nvPr>
        </p:nvSpPr>
        <p:spPr>
          <a:xfrm>
            <a:off x="0" y="1807361"/>
            <a:ext cx="9144000" cy="5050639"/>
          </a:xfrm>
        </p:spPr>
        <p:txBody>
          <a:bodyPr>
            <a:normAutofit lnSpcReduction="10000"/>
          </a:bodyPr>
          <a:lstStyle/>
          <a:p>
            <a:pPr eaLnBrk="1" hangingPunct="1">
              <a:lnSpc>
                <a:spcPct val="80000"/>
              </a:lnSpc>
            </a:pPr>
            <a:r>
              <a:rPr lang="ru-RU" altLang="ru-RU" sz="2200" b="1" dirty="0" smtClean="0">
                <a:effectLst/>
              </a:rPr>
              <a:t>1) признание, обеспечение и защита основных прав и свобод человека и гражданина;</a:t>
            </a:r>
          </a:p>
          <a:p>
            <a:pPr eaLnBrk="1" hangingPunct="1">
              <a:lnSpc>
                <a:spcPct val="80000"/>
              </a:lnSpc>
            </a:pPr>
            <a:r>
              <a:rPr lang="ru-RU" altLang="ru-RU" sz="2200" b="1" dirty="0" smtClean="0">
                <a:effectLst/>
              </a:rPr>
              <a:t>2) законность;</a:t>
            </a:r>
          </a:p>
          <a:p>
            <a:pPr eaLnBrk="1" hangingPunct="1">
              <a:lnSpc>
                <a:spcPct val="80000"/>
              </a:lnSpc>
            </a:pPr>
            <a:r>
              <a:rPr lang="ru-RU" altLang="ru-RU" sz="2200" b="1" dirty="0" smtClean="0">
                <a:effectLst/>
              </a:rPr>
              <a:t>3) публичность и открытость деятельности государственных органов и органов местного самоуправления;</a:t>
            </a:r>
          </a:p>
          <a:p>
            <a:pPr eaLnBrk="1" hangingPunct="1">
              <a:lnSpc>
                <a:spcPct val="80000"/>
              </a:lnSpc>
            </a:pPr>
            <a:r>
              <a:rPr lang="ru-RU" altLang="ru-RU" sz="2200" b="1" dirty="0" smtClean="0">
                <a:effectLst/>
              </a:rPr>
              <a:t>4) неотвратимость ответственности за совершение коррупционных правонарушений;</a:t>
            </a:r>
          </a:p>
          <a:p>
            <a:pPr eaLnBrk="1" hangingPunct="1">
              <a:lnSpc>
                <a:spcPct val="80000"/>
              </a:lnSpc>
            </a:pPr>
            <a:r>
              <a:rPr lang="ru-RU" altLang="ru-RU" sz="2200" b="1" dirty="0" smtClean="0">
                <a:effectLst/>
              </a:rPr>
              <a:t>5) комплексное использование политических, организационных, информационно-пропагандистских, социально-экономических, правовых, специальных и иных мер;</a:t>
            </a:r>
          </a:p>
          <a:p>
            <a:pPr eaLnBrk="1" hangingPunct="1">
              <a:lnSpc>
                <a:spcPct val="80000"/>
              </a:lnSpc>
            </a:pPr>
            <a:r>
              <a:rPr lang="ru-RU" altLang="ru-RU" sz="2200" b="1" dirty="0" smtClean="0">
                <a:effectLst/>
              </a:rPr>
              <a:t>6) приоритетное применение мер по предупреждению коррупции;</a:t>
            </a:r>
          </a:p>
          <a:p>
            <a:pPr eaLnBrk="1" hangingPunct="1">
              <a:lnSpc>
                <a:spcPct val="80000"/>
              </a:lnSpc>
            </a:pPr>
            <a:r>
              <a:rPr lang="ru-RU" altLang="ru-RU" sz="2200" b="1" dirty="0" smtClean="0">
                <a:effectLst/>
              </a:rPr>
              <a:t>7) сотрудничество государства с институтами гражданского общества, международными организациями и физическими лицами</a:t>
            </a:r>
          </a:p>
        </p:txBody>
      </p:sp>
    </p:spTree>
    <p:extLst>
      <p:ext uri="{BB962C8B-B14F-4D97-AF65-F5344CB8AC3E}">
        <p14:creationId xmlns:p14="http://schemas.microsoft.com/office/powerpoint/2010/main" val="1327194844"/>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 y="116632"/>
            <a:ext cx="8963025" cy="66247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9570081"/>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0"/>
            <a:ext cx="9144000" cy="1600199"/>
          </a:xfrm>
        </p:spPr>
        <p:txBody>
          <a:bodyPr anchor="t"/>
          <a:lstStyle/>
          <a:p>
            <a:pPr algn="ctr" eaLnBrk="1" hangingPunct="1">
              <a:defRPr/>
            </a:pPr>
            <a:r>
              <a:rPr lang="ru-RU"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Функции органов государственной власти в области борьбы с коррупцией распределяются следующим образом:</a:t>
            </a:r>
          </a:p>
        </p:txBody>
      </p:sp>
      <p:sp>
        <p:nvSpPr>
          <p:cNvPr id="18435" name="Rectangle 3"/>
          <p:cNvSpPr>
            <a:spLocks noGrp="1" noChangeArrowheads="1"/>
          </p:cNvSpPr>
          <p:nvPr>
            <p:ph sz="half" idx="1"/>
          </p:nvPr>
        </p:nvSpPr>
        <p:spPr>
          <a:xfrm>
            <a:off x="0" y="1340768"/>
            <a:ext cx="5292080" cy="5517232"/>
          </a:xfrm>
        </p:spPr>
        <p:txBody>
          <a:bodyPr anchor="t">
            <a:normAutofit fontScale="92500"/>
          </a:bodyPr>
          <a:lstStyle/>
          <a:p>
            <a:pPr algn="ctr" eaLnBrk="1" hangingPunct="1">
              <a:lnSpc>
                <a:spcPct val="90000"/>
              </a:lnSpc>
              <a:buFont typeface="Wingdings" pitchFamily="2" charset="2"/>
              <a:buNone/>
            </a:pPr>
            <a:r>
              <a:rPr lang="ru-RU" altLang="ru-RU" sz="3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Президент </a:t>
            </a:r>
          </a:p>
          <a:p>
            <a:pPr algn="ctr" eaLnBrk="1" hangingPunct="1">
              <a:lnSpc>
                <a:spcPct val="90000"/>
              </a:lnSpc>
              <a:buFont typeface="Wingdings" pitchFamily="2" charset="2"/>
              <a:buNone/>
            </a:pPr>
            <a:r>
              <a:rPr lang="ru-RU" altLang="ru-RU" sz="3000" b="1" i="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Российской Федерации:</a:t>
            </a:r>
          </a:p>
          <a:p>
            <a:pPr eaLnBrk="1" hangingPunct="1">
              <a:lnSpc>
                <a:spcPct val="90000"/>
              </a:lnSpc>
              <a:buFont typeface="Wingdings" pitchFamily="2" charset="2"/>
              <a:buNone/>
            </a:pPr>
            <a:r>
              <a:rPr lang="ru-RU" altLang="ru-RU" sz="2400" b="1" dirty="0" smtClean="0">
                <a:effectLst/>
              </a:rPr>
              <a:t>1) определяет основные направления государственной политики в области противодействия коррупции;</a:t>
            </a:r>
          </a:p>
          <a:p>
            <a:pPr eaLnBrk="1" hangingPunct="1">
              <a:lnSpc>
                <a:spcPct val="90000"/>
              </a:lnSpc>
              <a:buFont typeface="Wingdings" pitchFamily="2" charset="2"/>
              <a:buNone/>
            </a:pPr>
            <a:r>
              <a:rPr lang="ru-RU" altLang="ru-RU" sz="2400" b="1" dirty="0" smtClean="0">
                <a:effectLst/>
              </a:rPr>
              <a:t>2) устанавливает компетенцию федеральных органов исполнительной власти, руководство деятельностью которых он осуществляет, в области противодействия коррупции</a:t>
            </a: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60" r="12730"/>
          <a:stretch/>
        </p:blipFill>
        <p:spPr bwMode="auto">
          <a:xfrm>
            <a:off x="5076056" y="2204864"/>
            <a:ext cx="3999123" cy="41764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08113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0" y="9650"/>
            <a:ext cx="9144000" cy="924475"/>
          </a:xfrm>
        </p:spPr>
        <p:txBody>
          <a:bodyPr anchor="t"/>
          <a:lstStyle/>
          <a:p>
            <a:pPr algn="ctr" eaLnBrk="1" hangingPunct="1"/>
            <a:r>
              <a:rPr lang="ru-RU" alt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Федеральное Собрание </a:t>
            </a:r>
            <a:br>
              <a:rPr lang="ru-RU" alt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br>
            <a:r>
              <a:rPr lang="ru-RU" alt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Российской Федерации</a:t>
            </a:r>
          </a:p>
        </p:txBody>
      </p:sp>
      <p:sp>
        <p:nvSpPr>
          <p:cNvPr id="52229" name="Rectangle 5"/>
          <p:cNvSpPr>
            <a:spLocks noGrp="1" noChangeArrowheads="1"/>
          </p:cNvSpPr>
          <p:nvPr>
            <p:ph sz="half" idx="1"/>
          </p:nvPr>
        </p:nvSpPr>
        <p:spPr>
          <a:xfrm>
            <a:off x="35963" y="1366837"/>
            <a:ext cx="4968085" cy="5086499"/>
          </a:xfrm>
        </p:spPr>
        <p:txBody>
          <a:bodyPr anchor="t">
            <a:noAutofit/>
          </a:bodyPr>
          <a:lstStyle/>
          <a:p>
            <a:pPr eaLnBrk="1" hangingPunct="1">
              <a:lnSpc>
                <a:spcPct val="90000"/>
              </a:lnSpc>
              <a:defRPr/>
            </a:pPr>
            <a:r>
              <a:rPr lang="ru-RU" sz="2800" b="1" dirty="0" smtClean="0">
                <a:effectLst/>
              </a:rPr>
              <a:t>обеспечивает разработку и принятие федеральных законов по вопросам противодействия коррупции, а также контролирует деятельность органов исполнительной власти в пределах своих полномочий</a:t>
            </a:r>
            <a:endParaRPr lang="ru-RU" sz="2800" b="1" dirty="0" smtClean="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262043"/>
            <a:ext cx="3888432" cy="38884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0664351"/>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8928992" cy="4401205"/>
          </a:xfrm>
          <a:prstGeom prst="rect">
            <a:avLst/>
          </a:prstGeom>
        </p:spPr>
        <p:txBody>
          <a:bodyPr wrap="square">
            <a:spAutoFit/>
          </a:bodyPr>
          <a:lstStyle/>
          <a:p>
            <a:pPr algn="just"/>
            <a:r>
              <a:rPr lang="ru-RU" sz="2800" b="1" dirty="0"/>
              <a:t>По мере усложнения государственного аппарата и усиления власти центрального правительства, появились профессиональные чиновники, которые, по замыслу правителей, должны были довольствоваться только фиксированным жалованием. На практике чиновники стремились воспользоваться своим положением для тайного увеличения своих </a:t>
            </a:r>
            <a:r>
              <a:rPr lang="ru-RU" sz="2800" b="1" dirty="0" smtClean="0"/>
              <a:t>доходов</a:t>
            </a:r>
            <a:endParaRPr lang="ru-RU" sz="2800" b="1" dirty="0"/>
          </a:p>
        </p:txBody>
      </p:sp>
      <p:pic>
        <p:nvPicPr>
          <p:cNvPr id="3" name="Picture 2" descr="https://miet.ru/upload/medialibrary/90f/Korrupciy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572358"/>
            <a:ext cx="7920880" cy="2070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44147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0681" y="188640"/>
            <a:ext cx="9142756" cy="924475"/>
          </a:xfrm>
        </p:spPr>
        <p:txBody>
          <a:bodyPr anchor="ctr"/>
          <a:lstStyle/>
          <a:p>
            <a:pPr algn="ctr" eaLnBrk="1" hangingPunct="1">
              <a:defRPr/>
            </a:pP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Правительство </a:t>
            </a:r>
            <a:b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b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Российской Федерации</a:t>
            </a:r>
          </a:p>
        </p:txBody>
      </p:sp>
      <p:sp>
        <p:nvSpPr>
          <p:cNvPr id="54275" name="Rectangle 3"/>
          <p:cNvSpPr>
            <a:spLocks noGrp="1" noChangeArrowheads="1"/>
          </p:cNvSpPr>
          <p:nvPr>
            <p:ph sz="half" idx="1"/>
          </p:nvPr>
        </p:nvSpPr>
        <p:spPr>
          <a:xfrm>
            <a:off x="-18325" y="1556792"/>
            <a:ext cx="4716463" cy="5301208"/>
          </a:xfrm>
        </p:spPr>
        <p:txBody>
          <a:bodyPr anchor="t">
            <a:normAutofit/>
          </a:bodyPr>
          <a:lstStyle/>
          <a:p>
            <a:pPr eaLnBrk="1" hangingPunct="1">
              <a:lnSpc>
                <a:spcPct val="90000"/>
              </a:lnSpc>
              <a:defRPr/>
            </a:pPr>
            <a:r>
              <a:rPr lang="ru-RU" sz="2400" b="1" dirty="0" smtClean="0"/>
              <a:t>распределяет функции между федеральными органами исполнительной власти, руководство деятельностью которых оно осуществляет, по противодействию коррупции</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5678" y="2780928"/>
            <a:ext cx="4680520" cy="37444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574399"/>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title"/>
          </p:nvPr>
        </p:nvSpPr>
        <p:spPr>
          <a:xfrm>
            <a:off x="0" y="0"/>
            <a:ext cx="9144000" cy="924475"/>
          </a:xfrm>
        </p:spPr>
        <p:txBody>
          <a:bodyPr/>
          <a:lstStyle/>
          <a:p>
            <a:pPr algn="ctr" eaLnBrk="1" hangingPunct="1">
              <a:defRPr/>
            </a:pP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Генеральный прокурор </a:t>
            </a:r>
            <a:b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b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Российской Федерации</a:t>
            </a:r>
          </a:p>
        </p:txBody>
      </p:sp>
      <p:sp>
        <p:nvSpPr>
          <p:cNvPr id="56323" name="Rectangle 3"/>
          <p:cNvSpPr>
            <a:spLocks noGrp="1" noChangeArrowheads="1"/>
          </p:cNvSpPr>
          <p:nvPr>
            <p:ph sz="half" idx="1"/>
          </p:nvPr>
        </p:nvSpPr>
        <p:spPr>
          <a:xfrm>
            <a:off x="20110" y="1340768"/>
            <a:ext cx="5632010" cy="5517232"/>
          </a:xfrm>
        </p:spPr>
        <p:txBody>
          <a:bodyPr anchor="t">
            <a:normAutofit lnSpcReduction="10000"/>
          </a:bodyPr>
          <a:lstStyle/>
          <a:p>
            <a:pPr eaLnBrk="1" hangingPunct="1">
              <a:lnSpc>
                <a:spcPct val="90000"/>
              </a:lnSpc>
              <a:buFont typeface="Wingdings" pitchFamily="2" charset="2"/>
              <a:buNone/>
              <a:defRPr/>
            </a:pPr>
            <a:r>
              <a:rPr lang="ru-RU" sz="2400" b="1" dirty="0" smtClean="0"/>
              <a:t>   и подчиненные ему прокуроры в пределах своих полномочий координируют деятельность органов внутренних дел Российской Федерации, органов федеральной службы безопасности, таможенных органов Российской Федерации и других правоохранительных органов по борьбе с коррупцией и реализуют иные полномочия в области противодействия коррупции, установленные федеральными законами</a:t>
            </a:r>
          </a:p>
          <a:p>
            <a:pPr eaLnBrk="1" hangingPunct="1">
              <a:lnSpc>
                <a:spcPct val="90000"/>
              </a:lnSpc>
              <a:defRPr/>
            </a:pPr>
            <a:endParaRPr lang="ru-RU" sz="2000" dirty="0" smtClean="0"/>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75" r="17904"/>
          <a:stretch/>
        </p:blipFill>
        <p:spPr bwMode="auto">
          <a:xfrm>
            <a:off x="5797867" y="1700808"/>
            <a:ext cx="2971834" cy="47556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7458154"/>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0" y="6134"/>
            <a:ext cx="9144000" cy="924475"/>
          </a:xfrm>
        </p:spPr>
        <p:txBody>
          <a:bodyPr anchor="t"/>
          <a:lstStyle/>
          <a:p>
            <a:pPr algn="ctr" eaLnBrk="1" hangingPunct="1">
              <a:defRPr/>
            </a:pP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Счетная палата </a:t>
            </a:r>
            <a:b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b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Российской Федерации </a:t>
            </a:r>
          </a:p>
        </p:txBody>
      </p:sp>
      <p:sp>
        <p:nvSpPr>
          <p:cNvPr id="58371" name="Rectangle 3"/>
          <p:cNvSpPr>
            <a:spLocks noGrp="1" noChangeArrowheads="1"/>
          </p:cNvSpPr>
          <p:nvPr>
            <p:ph sz="half" idx="1"/>
          </p:nvPr>
        </p:nvSpPr>
        <p:spPr>
          <a:xfrm>
            <a:off x="0" y="1268760"/>
            <a:ext cx="5558426" cy="5184576"/>
          </a:xfrm>
        </p:spPr>
        <p:txBody>
          <a:bodyPr anchor="t">
            <a:noAutofit/>
          </a:bodyPr>
          <a:lstStyle/>
          <a:p>
            <a:pPr algn="just" eaLnBrk="1" hangingPunct="1">
              <a:lnSpc>
                <a:spcPct val="90000"/>
              </a:lnSpc>
              <a:defRPr/>
            </a:pPr>
            <a:r>
              <a:rPr lang="ru-RU" sz="2400" b="1" dirty="0" smtClean="0"/>
              <a:t>в пределах своих полномочий обеспечивает противодействие коррупции </a:t>
            </a:r>
          </a:p>
          <a:p>
            <a:pPr algn="just" eaLnBrk="1" hangingPunct="1">
              <a:lnSpc>
                <a:spcPct val="90000"/>
              </a:lnSpc>
              <a:defRPr/>
            </a:pPr>
            <a:r>
              <a:rPr lang="ru-RU" sz="2400" b="1" dirty="0" smtClean="0"/>
              <a:t>Контрольные полномочия Счетной палаты распространяются на все государственные органы (в том числе их аппараты) и учреждения в Российской Федерации, на федеральные внебюджетные фонды, государственные корпорации и государственные </a:t>
            </a:r>
            <a:r>
              <a:rPr lang="ru-RU" sz="2400" b="1" dirty="0" smtClean="0"/>
              <a:t>компании</a:t>
            </a:r>
            <a:r>
              <a:rPr lang="ru-RU" sz="2400" dirty="0" smtClean="0"/>
              <a:t> </a:t>
            </a:r>
            <a:endParaRPr lang="ru-RU" sz="2400" dirty="0" smtClean="0"/>
          </a:p>
        </p:txBody>
      </p:sp>
      <p:sp>
        <p:nvSpPr>
          <p:cNvPr id="22533" name="AutoShape 6" descr="2Q=="/>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fontAlgn="base" hangingPunct="1">
              <a:spcBef>
                <a:spcPct val="0"/>
              </a:spcBef>
              <a:spcAft>
                <a:spcPct val="0"/>
              </a:spcAft>
            </a:pPr>
            <a:endParaRPr lang="ru-RU" altLang="ru-RU" smtClean="0">
              <a:solidFill>
                <a:prstClr val="white"/>
              </a:solidFill>
            </a:endParaRPr>
          </a:p>
        </p:txBody>
      </p:sp>
      <p:sp>
        <p:nvSpPr>
          <p:cNvPr id="22534" name="AutoShape 8" descr="2Q=="/>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fontAlgn="base" hangingPunct="1">
              <a:spcBef>
                <a:spcPct val="0"/>
              </a:spcBef>
              <a:spcAft>
                <a:spcPct val="0"/>
              </a:spcAft>
            </a:pPr>
            <a:endParaRPr lang="ru-RU" altLang="ru-RU" smtClean="0">
              <a:solidFill>
                <a:prstClr val="white"/>
              </a:solidFill>
            </a:endParaRPr>
          </a:p>
        </p:txBody>
      </p:sp>
      <p:sp>
        <p:nvSpPr>
          <p:cNvPr id="22535" name="AutoShape 10" descr="2Q=="/>
          <p:cNvSpPr>
            <a:spLocks noChangeAspect="1" noChangeArrowheads="1"/>
          </p:cNvSpPr>
          <p:nvPr/>
        </p:nvSpPr>
        <p:spPr bwMode="auto">
          <a:xfrm>
            <a:off x="155575" y="460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fontAlgn="base" hangingPunct="1">
              <a:spcBef>
                <a:spcPct val="0"/>
              </a:spcBef>
              <a:spcAft>
                <a:spcPct val="0"/>
              </a:spcAft>
            </a:pPr>
            <a:endParaRPr lang="ru-RU" altLang="ru-RU" smtClean="0">
              <a:solidFill>
                <a:prstClr val="white"/>
              </a:solidFill>
            </a:endParaRPr>
          </a:p>
        </p:txBody>
      </p:sp>
      <p:pic>
        <p:nvPicPr>
          <p:cNvPr id="22536" name="Picture 12" descr="ANd9GcSovK36d-mTrcOZ7NRGZVqjgyaD1ruvrF8Sn4nJUjZTuCyh_uc9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8426" y="2708920"/>
            <a:ext cx="3412675" cy="38884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595004"/>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08520" y="0"/>
            <a:ext cx="9361040" cy="3284984"/>
          </a:xfrm>
        </p:spPr>
        <p:txBody>
          <a:bodyPr anchor="t"/>
          <a:lstStyle/>
          <a:p>
            <a:pPr algn="ctr" eaLnBrk="1" hangingPunct="1">
              <a:defRPr/>
            </a:pPr>
            <a:r>
              <a:rPr lang="ru-RU"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Федеральные органы государственной власти, органы государственной власти субъектов Российской Федерации и органы местного самоуправления осуществляют </a:t>
            </a:r>
            <a:br>
              <a:rPr lang="ru-RU"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br>
            <a:r>
              <a:rPr lang="ru-RU"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противодействие коррупции</a:t>
            </a:r>
            <a:br>
              <a:rPr lang="ru-RU"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br>
            <a:r>
              <a:rPr lang="ru-RU"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n-lt"/>
              </a:rPr>
              <a:t> в пределах своих полномочий </a:t>
            </a:r>
          </a:p>
        </p:txBody>
      </p:sp>
      <p:pic>
        <p:nvPicPr>
          <p:cNvPr id="23556" name="Picture 5" descr="ANd9GcTQMwfPYpLxhdlq4bU9H6eVIYJMZo8BB4AEQjkWbkX4tRILxB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3356992"/>
            <a:ext cx="8064500" cy="30956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425895"/>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02"/>
            <a:ext cx="9144001" cy="68558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7019506"/>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0"/>
            <a:ext cx="9144000" cy="1412776"/>
          </a:xfrm>
        </p:spPr>
        <p:txBody>
          <a:bodyPr/>
          <a:lstStyle/>
          <a:p>
            <a:pPr algn="ctr" eaLnBrk="1" hangingPunct="1">
              <a:defRPr/>
            </a:pPr>
            <a:r>
              <a:rPr lang="ru-RU"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НАЦИОНАЛЬНЫЙ ПЛАН включает:</a:t>
            </a:r>
          </a:p>
        </p:txBody>
      </p:sp>
      <p:sp>
        <p:nvSpPr>
          <p:cNvPr id="68611" name="Rectangle 3"/>
          <p:cNvSpPr>
            <a:spLocks noGrp="1" noChangeArrowheads="1"/>
          </p:cNvSpPr>
          <p:nvPr>
            <p:ph idx="1"/>
          </p:nvPr>
        </p:nvSpPr>
        <p:spPr>
          <a:xfrm>
            <a:off x="0" y="1340768"/>
            <a:ext cx="9144000" cy="5517232"/>
          </a:xfrm>
        </p:spPr>
        <p:txBody>
          <a:bodyPr>
            <a:normAutofit/>
          </a:bodyPr>
          <a:lstStyle/>
          <a:p>
            <a:pPr eaLnBrk="1" hangingPunct="1">
              <a:defRPr/>
            </a:pPr>
            <a:r>
              <a:rPr lang="ru-RU" sz="2800" b="1" dirty="0" smtClean="0"/>
              <a:t>I. Меры по законодательному обеспечению противодействия коррупции</a:t>
            </a:r>
          </a:p>
          <a:p>
            <a:pPr eaLnBrk="1" hangingPunct="1">
              <a:defRPr/>
            </a:pPr>
            <a:r>
              <a:rPr lang="ru-RU" sz="2800" b="1" dirty="0" smtClean="0"/>
              <a:t>II. Меры по совершенствованию государственного управления в целях предупреждения коррупции</a:t>
            </a:r>
          </a:p>
          <a:p>
            <a:pPr eaLnBrk="1" hangingPunct="1">
              <a:defRPr/>
            </a:pPr>
            <a:r>
              <a:rPr lang="ru-RU" sz="2800" b="1" dirty="0" smtClean="0"/>
              <a:t>III. Меры по повышению профессионального уровня юридических кадров и правовому просвещению</a:t>
            </a:r>
          </a:p>
          <a:p>
            <a:pPr eaLnBrk="1" hangingPunct="1">
              <a:defRPr/>
            </a:pPr>
            <a:endParaRPr lang="ru-RU" sz="2800" dirty="0" smtClean="0"/>
          </a:p>
        </p:txBody>
      </p:sp>
    </p:spTree>
    <p:extLst>
      <p:ext uri="{BB962C8B-B14F-4D97-AF65-F5344CB8AC3E}">
        <p14:creationId xmlns:p14="http://schemas.microsoft.com/office/powerpoint/2010/main" val="2607672873"/>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973" y="404664"/>
            <a:ext cx="9252520" cy="924475"/>
          </a:xfrm>
        </p:spPr>
        <p:txBody>
          <a:bodyPr/>
          <a:lstStyle/>
          <a:p>
            <a:pPr algn="ctr" eaLnBrk="1" hangingPunct="1">
              <a:defRPr/>
            </a:pP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ФЕДЕРАЛЬНЫЙ ЗАКОН </a:t>
            </a:r>
            <a:b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О ПРОТИВОДЕЙСТВИИ КОРРУПЦИИ</a:t>
            </a:r>
            <a:b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25 декабря 2008 года №273-ФЗ</a:t>
            </a:r>
          </a:p>
        </p:txBody>
      </p:sp>
      <p:sp>
        <p:nvSpPr>
          <p:cNvPr id="22531" name="Rectangle 3"/>
          <p:cNvSpPr>
            <a:spLocks noGrp="1" noChangeArrowheads="1"/>
          </p:cNvSpPr>
          <p:nvPr>
            <p:ph idx="1"/>
          </p:nvPr>
        </p:nvSpPr>
        <p:spPr>
          <a:xfrm>
            <a:off x="0" y="1628800"/>
            <a:ext cx="9144000" cy="5229200"/>
          </a:xfrm>
        </p:spPr>
        <p:txBody>
          <a:bodyPr anchor="t">
            <a:normAutofit lnSpcReduction="10000"/>
          </a:bodyPr>
          <a:lstStyle/>
          <a:p>
            <a:pPr algn="just" eaLnBrk="1" hangingPunct="1">
              <a:lnSpc>
                <a:spcPct val="80000"/>
              </a:lnSpc>
              <a:defRPr/>
            </a:pPr>
            <a:r>
              <a:rPr lang="ru-RU" sz="2400" b="1" dirty="0" smtClean="0"/>
              <a:t> </a:t>
            </a:r>
            <a:r>
              <a:rPr lang="ru-RU"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Коррупция:</a:t>
            </a:r>
            <a:endParaRPr lang="ru-RU" sz="2400" b="1" dirty="0" smtClean="0"/>
          </a:p>
          <a:p>
            <a:pPr algn="just" eaLnBrk="1" hangingPunct="1">
              <a:lnSpc>
                <a:spcPct val="80000"/>
              </a:lnSpc>
              <a:buFont typeface="Wingdings" pitchFamily="2" charset="2"/>
              <a:buNone/>
              <a:defRPr/>
            </a:pPr>
            <a:r>
              <a:rPr lang="ru-RU" sz="2400" b="1" dirty="0" smtClean="0">
                <a:effectLst/>
              </a:rPr>
              <a:t>а) злоупотребление служебным положением, дача взятки, получение взятки, злоупотребление полномочиями, коммерческий подкуп либо иное незаконное использование физическим лицом своего должностного положения вопреки законным интересам общества и государства в целях получения выгоды в виде денег, ценностей, иного имущества или услуг имущественного характера, иных имущественных прав для себя или для третьих лиц либо незаконное предоставление такой выгоды указанному лицу другими физическими лицами;</a:t>
            </a:r>
          </a:p>
          <a:p>
            <a:pPr algn="just" eaLnBrk="1" hangingPunct="1">
              <a:lnSpc>
                <a:spcPct val="80000"/>
              </a:lnSpc>
              <a:buFont typeface="Wingdings" pitchFamily="2" charset="2"/>
              <a:buNone/>
              <a:defRPr/>
            </a:pPr>
            <a:endParaRPr lang="ru-RU" sz="2400" b="1" dirty="0" smtClean="0">
              <a:effectLst/>
            </a:endParaRPr>
          </a:p>
          <a:p>
            <a:pPr algn="just" eaLnBrk="1" hangingPunct="1">
              <a:lnSpc>
                <a:spcPct val="80000"/>
              </a:lnSpc>
              <a:buFont typeface="Wingdings" pitchFamily="2" charset="2"/>
              <a:buNone/>
              <a:defRPr/>
            </a:pPr>
            <a:r>
              <a:rPr lang="ru-RU" sz="2400" b="1" dirty="0" smtClean="0"/>
              <a:t>б) совершение деяний, указанных в подпункте "а" настоящего пункта, от имени или в интересах юридического лица</a:t>
            </a:r>
          </a:p>
        </p:txBody>
      </p:sp>
    </p:spTree>
    <p:extLst>
      <p:ext uri="{BB962C8B-B14F-4D97-AF65-F5344CB8AC3E}">
        <p14:creationId xmlns:p14="http://schemas.microsoft.com/office/powerpoint/2010/main" val="3199242059"/>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07" t="2574" r="13339" b="3517"/>
          <a:stretch/>
        </p:blipFill>
        <p:spPr bwMode="auto">
          <a:xfrm>
            <a:off x="0" y="0"/>
            <a:ext cx="9144000" cy="690864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4989233"/>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96752"/>
          </a:xfrm>
        </p:spPr>
        <p:txBody>
          <a:bodyPr anchor="t"/>
          <a:lstStyle/>
          <a:p>
            <a:pPr algn="ctr" eaLnBrk="1" hangingPunct="1">
              <a:defRPr/>
            </a:pPr>
            <a:r>
              <a:rPr lang="ru-RU" sz="4800" b="1" dirty="0" smtClean="0">
                <a:solidFill>
                  <a:srgbClr val="C00000"/>
                </a:solidFill>
              </a:rPr>
              <a:t>Место встречи изменить нельзя?</a:t>
            </a:r>
            <a:endParaRPr lang="ru-RU" sz="4800" b="1" dirty="0">
              <a:solidFill>
                <a:srgbClr val="C00000"/>
              </a:solidFill>
            </a:endParaRPr>
          </a:p>
        </p:txBody>
      </p:sp>
      <p:sp>
        <p:nvSpPr>
          <p:cNvPr id="3" name="Содержимое 2"/>
          <p:cNvSpPr>
            <a:spLocks noGrp="1"/>
          </p:cNvSpPr>
          <p:nvPr>
            <p:ph idx="1"/>
          </p:nvPr>
        </p:nvSpPr>
        <p:spPr>
          <a:xfrm>
            <a:off x="0" y="1484784"/>
            <a:ext cx="9144000" cy="5373216"/>
          </a:xfrm>
        </p:spPr>
        <p:txBody>
          <a:bodyPr anchor="t">
            <a:normAutofit fontScale="92500" lnSpcReduction="20000"/>
          </a:bodyPr>
          <a:lstStyle/>
          <a:p>
            <a:pPr eaLnBrk="1" hangingPunct="1">
              <a:defRPr/>
            </a:pPr>
            <a:r>
              <a:rPr lang="ru-RU"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таможенные службы</a:t>
            </a:r>
            <a:r>
              <a:rPr lang="ru-RU" sz="2000" b="1" dirty="0" smtClean="0"/>
              <a:t>: пропуск через границу запрещённых к перевозке товаров; возврат конфискованных товаров и валюты; занижение таможенных пошлин; просто отсутствие необоснованных задержек груза; необоснованные отсрочки таможенных платежей;</a:t>
            </a:r>
          </a:p>
          <a:p>
            <a:pPr eaLnBrk="1" hangingPunct="1">
              <a:defRPr/>
            </a:pPr>
            <a:r>
              <a:rPr lang="ru-RU"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медицинские организации</a:t>
            </a:r>
            <a:r>
              <a:rPr lang="ru-RU" sz="2000" b="1" dirty="0" smtClean="0"/>
              <a:t>: закупка оборудования и лекарств по завышенным ценам; выдача несоответствующих действительности медицинских заключений; приоритетное обслуживание одних граждан за счёт других;</a:t>
            </a:r>
          </a:p>
          <a:p>
            <a:pPr eaLnBrk="1" hangingPunct="1">
              <a:defRPr/>
            </a:pPr>
            <a:r>
              <a:rPr lang="ru-RU"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автоинспекции</a:t>
            </a:r>
            <a:r>
              <a:rPr lang="ru-RU" sz="2000" b="1" dirty="0" smtClean="0"/>
              <a:t>: необоснованное предоставление лицензий (водительских прав, справок о прохождении техосмотра); отсутствие законного наказания для нарушителей правил пользования дорогами; фальсификация сведений и выводов о дорожно-транспортных происшествиях в пользу заинтересованных </a:t>
            </a:r>
            <a:r>
              <a:rPr lang="ru-RU" sz="2000" b="1" dirty="0" smtClean="0"/>
              <a:t>лиц</a:t>
            </a:r>
            <a:endParaRPr lang="ru-RU" sz="2000" b="1" dirty="0" smtClean="0"/>
          </a:p>
        </p:txBody>
      </p:sp>
    </p:spTree>
    <p:extLst>
      <p:ext uri="{BB962C8B-B14F-4D97-AF65-F5344CB8AC3E}">
        <p14:creationId xmlns:p14="http://schemas.microsoft.com/office/powerpoint/2010/main" val="3785039025"/>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484784"/>
            <a:ext cx="9144000" cy="5373216"/>
          </a:xfrm>
        </p:spPr>
        <p:txBody>
          <a:bodyPr>
            <a:normAutofit/>
          </a:bodyPr>
          <a:lstStyle/>
          <a:p>
            <a:pPr eaLnBrk="1" hangingPunct="1">
              <a:defRPr/>
            </a:pPr>
            <a:r>
              <a:rPr lang="ru-RU"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судебные органы</a:t>
            </a:r>
            <a:r>
              <a:rPr lang="ru-RU" sz="2000" b="1" dirty="0" smtClean="0"/>
              <a:t>: предвзятое рассмотрение обстоятельств дела; принятие неправосудных решений; нарушение процессуальных норм; противоположные решения различных судов по одному и тому же делу; использование судов в качестве инструмента </a:t>
            </a:r>
            <a:r>
              <a:rPr lang="ru-RU" sz="2000" b="1" dirty="0" err="1" smtClean="0"/>
              <a:t>рейдерства</a:t>
            </a:r>
            <a:r>
              <a:rPr lang="ru-RU" sz="2000" b="1" dirty="0" smtClean="0"/>
              <a:t>; предвзятое отношение к уголовным делам.</a:t>
            </a:r>
          </a:p>
          <a:p>
            <a:pPr eaLnBrk="1" hangingPunct="1">
              <a:defRPr/>
            </a:pPr>
            <a:r>
              <a:rPr lang="ru-RU"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налоговые органы</a:t>
            </a:r>
            <a:r>
              <a:rPr lang="ru-RU" sz="2000" b="1" dirty="0" smtClean="0"/>
              <a:t>: </a:t>
            </a:r>
            <a:r>
              <a:rPr lang="ru-RU" sz="2000" b="1" dirty="0" err="1" smtClean="0"/>
              <a:t>невзимание</a:t>
            </a:r>
            <a:r>
              <a:rPr lang="ru-RU" sz="2000" b="1" dirty="0" smtClean="0"/>
              <a:t> налогов в полном объёме; возвращение НДС; вызванная конкурентами проверка и остановка производства;</a:t>
            </a:r>
          </a:p>
          <a:p>
            <a:pPr eaLnBrk="1" hangingPunct="1">
              <a:defRPr/>
            </a:pPr>
            <a:r>
              <a:rPr lang="ru-RU"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правоохранительные органы</a:t>
            </a:r>
            <a:r>
              <a:rPr lang="ru-RU" sz="2000" b="1" dirty="0" smtClean="0"/>
              <a:t>: возбуждение и прекращение уголовных дел, а также направление их на дополнительное расследование; отсутствие законного наказания за правонарушения различной тяжести;</a:t>
            </a:r>
          </a:p>
          <a:p>
            <a:pPr eaLnBrk="1" hangingPunct="1">
              <a:defRPr/>
            </a:pPr>
            <a:r>
              <a:rPr lang="ru-RU"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бюрократия</a:t>
            </a:r>
            <a:r>
              <a:rPr lang="ru-RU" sz="2000" b="1" dirty="0" smtClean="0"/>
              <a:t>: взятки за оформление справок, разрешений, прочих </a:t>
            </a:r>
            <a:r>
              <a:rPr lang="ru-RU" sz="2000" b="1" dirty="0" smtClean="0"/>
              <a:t>документов </a:t>
            </a:r>
            <a:endParaRPr lang="ru-RU" sz="2000" b="1" dirty="0"/>
          </a:p>
        </p:txBody>
      </p:sp>
      <p:sp>
        <p:nvSpPr>
          <p:cNvPr id="5" name="Заголовок 1"/>
          <p:cNvSpPr>
            <a:spLocks noGrp="1"/>
          </p:cNvSpPr>
          <p:nvPr>
            <p:ph type="title"/>
          </p:nvPr>
        </p:nvSpPr>
        <p:spPr>
          <a:xfrm>
            <a:off x="0" y="0"/>
            <a:ext cx="9144000" cy="1196752"/>
          </a:xfrm>
        </p:spPr>
        <p:txBody>
          <a:bodyPr anchor="t"/>
          <a:lstStyle/>
          <a:p>
            <a:pPr algn="ctr" eaLnBrk="1" hangingPunct="1">
              <a:defRPr/>
            </a:pPr>
            <a:r>
              <a:rPr lang="ru-RU" sz="4800" b="1" dirty="0" smtClean="0">
                <a:solidFill>
                  <a:srgbClr val="C00000"/>
                </a:solidFill>
              </a:rPr>
              <a:t>Место встречи изменить нельзя?</a:t>
            </a:r>
            <a:endParaRPr lang="ru-RU" sz="4800" b="1" dirty="0">
              <a:solidFill>
                <a:srgbClr val="C00000"/>
              </a:solidFill>
            </a:endParaRPr>
          </a:p>
        </p:txBody>
      </p:sp>
    </p:spTree>
    <p:extLst>
      <p:ext uri="{BB962C8B-B14F-4D97-AF65-F5344CB8AC3E}">
        <p14:creationId xmlns:p14="http://schemas.microsoft.com/office/powerpoint/2010/main" val="2582317659"/>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4029" cy="68607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561949"/>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8520" y="1484784"/>
            <a:ext cx="9252520" cy="5373216"/>
          </a:xfrm>
        </p:spPr>
        <p:txBody>
          <a:bodyPr>
            <a:normAutofit lnSpcReduction="10000"/>
          </a:bodyPr>
          <a:lstStyle/>
          <a:p>
            <a:pPr eaLnBrk="1" hangingPunct="1">
              <a:defRPr/>
            </a:pPr>
            <a:r>
              <a:rPr lang="ru-RU"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ВУЗы</a:t>
            </a:r>
            <a:r>
              <a:rPr lang="ru-RU" sz="2000" b="1" dirty="0" smtClean="0"/>
              <a:t>: покупка и продажа дипломов; завышение результатов </a:t>
            </a:r>
            <a:r>
              <a:rPr lang="ru-RU" sz="2000" b="1" dirty="0" err="1" smtClean="0"/>
              <a:t>экзаменации</a:t>
            </a:r>
            <a:r>
              <a:rPr lang="ru-RU" sz="2000" b="1" dirty="0" smtClean="0"/>
              <a:t>; поступление в ВУЗ людей с недостаточным уровнем знаний.</a:t>
            </a:r>
          </a:p>
          <a:p>
            <a:pPr eaLnBrk="1" hangingPunct="1">
              <a:defRPr/>
            </a:pPr>
            <a:r>
              <a:rPr lang="ru-RU" sz="2000" b="1" dirty="0" smtClean="0"/>
              <a:t>лицензирование и регистрация предпринимательской деятельности;</a:t>
            </a:r>
          </a:p>
          <a:p>
            <a:pPr eaLnBrk="1" hangingPunct="1">
              <a:defRPr/>
            </a:pPr>
            <a:r>
              <a:rPr lang="ru-RU" sz="2000" b="1" dirty="0" smtClean="0"/>
              <a:t>выдача разрешений на размещение и проведение банковских операций с бюджетными средствами;</a:t>
            </a:r>
          </a:p>
          <a:p>
            <a:pPr eaLnBrk="1" hangingPunct="1">
              <a:defRPr/>
            </a:pPr>
            <a:r>
              <a:rPr lang="ru-RU" sz="2000" b="1" dirty="0" smtClean="0"/>
              <a:t>получение кредитов;</a:t>
            </a:r>
          </a:p>
          <a:p>
            <a:pPr eaLnBrk="1" hangingPunct="1">
              <a:defRPr/>
            </a:pPr>
            <a:r>
              <a:rPr lang="ru-RU" sz="2000" b="1" dirty="0" smtClean="0"/>
              <a:t>получение экспортных квот;</a:t>
            </a:r>
          </a:p>
          <a:p>
            <a:pPr eaLnBrk="1" hangingPunct="1">
              <a:defRPr/>
            </a:pPr>
            <a:r>
              <a:rPr lang="ru-RU" sz="2000" b="1" dirty="0" smtClean="0"/>
              <a:t>конкурсы на закупку товаров/услуг за счет бюджетных средств</a:t>
            </a:r>
          </a:p>
          <a:p>
            <a:pPr eaLnBrk="1" hangingPunct="1">
              <a:defRPr/>
            </a:pPr>
            <a:r>
              <a:rPr lang="ru-RU" sz="2000" b="1" dirty="0" smtClean="0"/>
              <a:t>строительство и ремонт за счет бюджетных средств;</a:t>
            </a:r>
          </a:p>
          <a:p>
            <a:pPr eaLnBrk="1" hangingPunct="1">
              <a:defRPr/>
            </a:pPr>
            <a:r>
              <a:rPr lang="ru-RU" sz="2000" b="1" dirty="0" smtClean="0"/>
              <a:t>нотариальное удостоверение сделок;</a:t>
            </a:r>
          </a:p>
          <a:p>
            <a:pPr eaLnBrk="1" hangingPunct="1">
              <a:defRPr/>
            </a:pPr>
            <a:r>
              <a:rPr lang="ru-RU" sz="2000" b="1" dirty="0" smtClean="0"/>
              <a:t>контроль за соблюдением условий </a:t>
            </a:r>
            <a:r>
              <a:rPr lang="ru-RU" sz="2000" b="1" dirty="0" smtClean="0"/>
              <a:t>лицензирования</a:t>
            </a:r>
            <a:endParaRPr lang="ru-RU" sz="2000" b="1" dirty="0" smtClean="0"/>
          </a:p>
          <a:p>
            <a:pPr eaLnBrk="1" hangingPunct="1">
              <a:defRPr/>
            </a:pPr>
            <a:endParaRPr lang="ru-RU" dirty="0"/>
          </a:p>
        </p:txBody>
      </p:sp>
      <p:sp>
        <p:nvSpPr>
          <p:cNvPr id="5" name="Заголовок 1"/>
          <p:cNvSpPr>
            <a:spLocks noGrp="1"/>
          </p:cNvSpPr>
          <p:nvPr>
            <p:ph type="title"/>
          </p:nvPr>
        </p:nvSpPr>
        <p:spPr>
          <a:xfrm>
            <a:off x="0" y="0"/>
            <a:ext cx="9144000" cy="1196752"/>
          </a:xfrm>
        </p:spPr>
        <p:txBody>
          <a:bodyPr anchor="t"/>
          <a:lstStyle/>
          <a:p>
            <a:pPr algn="ctr" eaLnBrk="1" hangingPunct="1">
              <a:defRPr/>
            </a:pPr>
            <a:r>
              <a:rPr lang="ru-RU" sz="4800" b="1" dirty="0" smtClean="0">
                <a:solidFill>
                  <a:srgbClr val="C00000"/>
                </a:solidFill>
              </a:rPr>
              <a:t>Место встречи изменить нельзя?</a:t>
            </a:r>
            <a:endParaRPr lang="ru-RU" sz="4800" b="1" dirty="0">
              <a:solidFill>
                <a:srgbClr val="C00000"/>
              </a:solidFill>
            </a:endParaRPr>
          </a:p>
        </p:txBody>
      </p:sp>
    </p:spTree>
    <p:extLst>
      <p:ext uri="{BB962C8B-B14F-4D97-AF65-F5344CB8AC3E}">
        <p14:creationId xmlns:p14="http://schemas.microsoft.com/office/powerpoint/2010/main" val="1064209011"/>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412776"/>
            <a:ext cx="9144000" cy="5445223"/>
          </a:xfrm>
        </p:spPr>
        <p:txBody>
          <a:bodyPr>
            <a:normAutofit lnSpcReduction="10000"/>
          </a:bodyPr>
          <a:lstStyle/>
          <a:p>
            <a:pPr eaLnBrk="1" hangingPunct="1">
              <a:defRPr/>
            </a:pPr>
            <a:r>
              <a:rPr lang="ru-RU" sz="2000" b="1" dirty="0" smtClean="0"/>
              <a:t>надзор за соблюдением правил охоты и рыболовства;</a:t>
            </a:r>
          </a:p>
          <a:p>
            <a:pPr eaLnBrk="1" hangingPunct="1">
              <a:defRPr/>
            </a:pPr>
            <a:r>
              <a:rPr lang="ru-RU" sz="2000" b="1" dirty="0" smtClean="0"/>
              <a:t>освобождение от призыва на военную службу в вооружённые силы;</a:t>
            </a:r>
          </a:p>
          <a:p>
            <a:pPr eaLnBrk="1" hangingPunct="1">
              <a:defRPr/>
            </a:pPr>
            <a:r>
              <a:rPr lang="ru-RU" sz="2000" b="1" dirty="0" smtClean="0"/>
              <a:t>поступление в государственные высшие учебные заведения (в основном юридической и экономической специализаций);</a:t>
            </a:r>
          </a:p>
          <a:p>
            <a:pPr eaLnBrk="1" hangingPunct="1">
              <a:defRPr/>
            </a:pPr>
            <a:r>
              <a:rPr lang="ru-RU" sz="2000" b="1" dirty="0" smtClean="0"/>
              <a:t>государственная регистрация, аттестация и аккредитация негосударственных высших учебных заведений;</a:t>
            </a:r>
          </a:p>
          <a:p>
            <a:pPr eaLnBrk="1" hangingPunct="1">
              <a:defRPr/>
            </a:pPr>
            <a:r>
              <a:rPr lang="ru-RU" sz="2000" b="1" dirty="0" smtClean="0"/>
              <a:t>поступление в специализированные общеобразовательные школы и дошкольные воспитательные учреждения;</a:t>
            </a:r>
          </a:p>
          <a:p>
            <a:pPr eaLnBrk="1" hangingPunct="1">
              <a:defRPr/>
            </a:pPr>
            <a:r>
              <a:rPr lang="ru-RU" sz="2000" b="1" dirty="0" smtClean="0"/>
              <a:t>прием на службу на позволяющие иметь значительный незаконный доход должности в государственных и муниципальных учреждениях;</a:t>
            </a:r>
          </a:p>
          <a:p>
            <a:pPr eaLnBrk="1" hangingPunct="1">
              <a:defRPr/>
            </a:pPr>
            <a:r>
              <a:rPr lang="ru-RU" sz="2000" b="1" dirty="0" smtClean="0"/>
              <a:t>формирование партийных избирательных </a:t>
            </a:r>
            <a:r>
              <a:rPr lang="ru-RU" sz="2000" b="1" dirty="0" smtClean="0"/>
              <a:t>списков</a:t>
            </a:r>
            <a:endParaRPr lang="ru-RU" sz="2000" b="1" dirty="0" smtClean="0"/>
          </a:p>
          <a:p>
            <a:pPr eaLnBrk="1" hangingPunct="1">
              <a:defRPr/>
            </a:pPr>
            <a:endParaRPr lang="ru-RU" dirty="0"/>
          </a:p>
        </p:txBody>
      </p:sp>
      <p:sp>
        <p:nvSpPr>
          <p:cNvPr id="5" name="Заголовок 1"/>
          <p:cNvSpPr>
            <a:spLocks noGrp="1"/>
          </p:cNvSpPr>
          <p:nvPr>
            <p:ph type="title"/>
          </p:nvPr>
        </p:nvSpPr>
        <p:spPr>
          <a:xfrm>
            <a:off x="0" y="0"/>
            <a:ext cx="9144000" cy="1196752"/>
          </a:xfrm>
        </p:spPr>
        <p:txBody>
          <a:bodyPr anchor="t"/>
          <a:lstStyle/>
          <a:p>
            <a:pPr algn="ctr" eaLnBrk="1" hangingPunct="1">
              <a:defRPr/>
            </a:pPr>
            <a:r>
              <a:rPr lang="ru-RU" sz="4800" b="1" dirty="0" smtClean="0">
                <a:solidFill>
                  <a:srgbClr val="C00000"/>
                </a:solidFill>
              </a:rPr>
              <a:t>Место встречи изменить нельзя?</a:t>
            </a:r>
            <a:endParaRPr lang="ru-RU" sz="4800" b="1" dirty="0">
              <a:solidFill>
                <a:srgbClr val="C00000"/>
              </a:solidFill>
            </a:endParaRPr>
          </a:p>
        </p:txBody>
      </p:sp>
    </p:spTree>
    <p:extLst>
      <p:ext uri="{BB962C8B-B14F-4D97-AF65-F5344CB8AC3E}">
        <p14:creationId xmlns:p14="http://schemas.microsoft.com/office/powerpoint/2010/main" val="1507790735"/>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8052619"/>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1" y="0"/>
            <a:ext cx="9145421" cy="924475"/>
          </a:xfrm>
        </p:spPr>
        <p:txBody>
          <a:bodyPr/>
          <a:lstStyle/>
          <a:p>
            <a:pPr algn="ctr" eaLnBrk="1" hangingPunct="1">
              <a:defRPr/>
            </a:pPr>
            <a:r>
              <a:rPr lang="ru-RU"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Корни зла</a:t>
            </a:r>
            <a:endParaRPr lang="ru-RU"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Содержимое 2"/>
          <p:cNvSpPr>
            <a:spLocks noGrp="1"/>
          </p:cNvSpPr>
          <p:nvPr>
            <p:ph idx="1"/>
          </p:nvPr>
        </p:nvSpPr>
        <p:spPr>
          <a:xfrm>
            <a:off x="0" y="836712"/>
            <a:ext cx="9144000" cy="6021287"/>
          </a:xfrm>
        </p:spPr>
        <p:txBody>
          <a:bodyPr anchor="t">
            <a:normAutofit/>
          </a:bodyPr>
          <a:lstStyle/>
          <a:p>
            <a:pPr eaLnBrk="1" hangingPunct="1">
              <a:defRPr/>
            </a:pPr>
            <a:r>
              <a:rPr lang="ru-RU"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низкий уровень правовой культуры населения</a:t>
            </a:r>
            <a:r>
              <a:rPr lang="ru-RU" sz="2400" b="1" dirty="0" smtClean="0"/>
              <a:t>;     </a:t>
            </a:r>
            <a:r>
              <a:rPr lang="ru-RU" sz="2000" b="1" dirty="0" smtClean="0"/>
              <a:t> согласно данным фонда «Общественное мнение», 54 процента россиян не осуждают тех, кто берет взятки. При этом наибольшую терпимость к взяточникам проявляют москвичи – 63 процента жителей столицы. Осуждают взяточников 37 процента россиян.</a:t>
            </a:r>
          </a:p>
          <a:p>
            <a:pPr eaLnBrk="1" hangingPunct="1">
              <a:defRPr/>
            </a:pPr>
            <a:r>
              <a:rPr lang="ru-RU"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несовершенство законодательства</a:t>
            </a:r>
            <a:r>
              <a:rPr lang="ru-RU" sz="2400" b="1" dirty="0" smtClean="0"/>
              <a:t>;</a:t>
            </a:r>
          </a:p>
          <a:p>
            <a:pPr eaLnBrk="1" hangingPunct="1">
              <a:defRPr/>
            </a:pPr>
            <a:r>
              <a:rPr lang="ru-RU"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специфика преступлений</a:t>
            </a:r>
            <a:r>
              <a:rPr lang="ru-RU" sz="2400" b="1" dirty="0" smtClean="0"/>
              <a:t>; </a:t>
            </a:r>
            <a:r>
              <a:rPr lang="ru-RU" sz="2000" b="1" dirty="0" smtClean="0"/>
              <a:t>коррупция имеет не только скрытый, но и согласительный характер. Как правило, такие действия не влекут за собой жалоб, так как взаимовыгодны.</a:t>
            </a:r>
          </a:p>
          <a:p>
            <a:pPr eaLnBrk="1" hangingPunct="1">
              <a:defRPr/>
            </a:pPr>
            <a:r>
              <a:rPr lang="ru-RU"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переходный этап экономического развития;</a:t>
            </a:r>
          </a:p>
          <a:p>
            <a:pPr eaLnBrk="1" hangingPunct="1">
              <a:defRPr/>
            </a:pPr>
            <a:r>
              <a:rPr lang="ru-RU"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низкий уровень жизни и оплаты труда</a:t>
            </a:r>
            <a:endParaRPr lang="ru-RU" sz="2400" b="1" dirty="0"/>
          </a:p>
        </p:txBody>
      </p:sp>
    </p:spTree>
    <p:extLst>
      <p:ext uri="{BB962C8B-B14F-4D97-AF65-F5344CB8AC3E}">
        <p14:creationId xmlns:p14="http://schemas.microsoft.com/office/powerpoint/2010/main" val="2577088712"/>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0580"/>
            <a:ext cx="9144000" cy="924475"/>
          </a:xfrm>
        </p:spPr>
        <p:txBody>
          <a:bodyPr/>
          <a:lstStyle/>
          <a:p>
            <a:pPr algn="ctr" eaLnBrk="1" hangingPunct="1">
              <a:defRPr/>
            </a:pP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Что же нам делать?</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Содержимое 2"/>
          <p:cNvSpPr>
            <a:spLocks noGrp="1"/>
          </p:cNvSpPr>
          <p:nvPr>
            <p:ph idx="1"/>
          </p:nvPr>
        </p:nvSpPr>
        <p:spPr>
          <a:xfrm>
            <a:off x="30868" y="836712"/>
            <a:ext cx="9144000" cy="5877272"/>
          </a:xfrm>
        </p:spPr>
        <p:txBody>
          <a:bodyPr anchor="t">
            <a:noAutofit/>
          </a:bodyPr>
          <a:lstStyle/>
          <a:p>
            <a:pPr eaLnBrk="1" hangingPunct="1">
              <a:defRPr/>
            </a:pPr>
            <a:r>
              <a:rPr lang="ru-RU" sz="2800" b="1" dirty="0" smtClean="0"/>
              <a:t>необходимо  совершенствовать действующее законодательство;</a:t>
            </a:r>
          </a:p>
          <a:p>
            <a:pPr eaLnBrk="1" hangingPunct="1">
              <a:defRPr/>
            </a:pPr>
            <a:r>
              <a:rPr lang="ru-RU" sz="2800" b="1" dirty="0" smtClean="0"/>
              <a:t>одним из главных  принципов борьбы  с  коррупцией  и  организованной преступностью должны быть  гласность  и  прозрачность  деятельности  органов судебной и исполнительной власти, средств  массовой  информации,  граждан  и общественных формирований;</a:t>
            </a:r>
          </a:p>
          <a:p>
            <a:pPr eaLnBrk="1" hangingPunct="1">
              <a:defRPr/>
            </a:pPr>
            <a:r>
              <a:rPr lang="ru-RU" sz="2800" b="1" dirty="0" smtClean="0"/>
              <a:t>создание обстановки  нетерпимости,  осуждения,  аморальности  любого факта проявления коррупции</a:t>
            </a:r>
          </a:p>
          <a:p>
            <a:pPr eaLnBrk="1" hangingPunct="1">
              <a:defRPr/>
            </a:pPr>
            <a:endParaRPr lang="ru-RU" sz="2800" dirty="0"/>
          </a:p>
        </p:txBody>
      </p:sp>
    </p:spTree>
    <p:extLst>
      <p:ext uri="{BB962C8B-B14F-4D97-AF65-F5344CB8AC3E}">
        <p14:creationId xmlns:p14="http://schemas.microsoft.com/office/powerpoint/2010/main" val="4110713607"/>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252520" cy="924475"/>
          </a:xfrm>
        </p:spPr>
        <p:txBody>
          <a:bodyPr/>
          <a:lstStyle/>
          <a:p>
            <a:pPr algn="ctr" eaLnBrk="1" hangingPunct="1">
              <a:defRPr/>
            </a:pP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Чем рискует чиновник?</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Содержимое 2"/>
          <p:cNvSpPr>
            <a:spLocks noGrp="1"/>
          </p:cNvSpPr>
          <p:nvPr>
            <p:ph idx="1"/>
          </p:nvPr>
        </p:nvSpPr>
        <p:spPr>
          <a:xfrm>
            <a:off x="0" y="836712"/>
            <a:ext cx="9144000" cy="6021288"/>
          </a:xfrm>
        </p:spPr>
        <p:txBody>
          <a:bodyPr anchor="t">
            <a:normAutofit/>
          </a:bodyPr>
          <a:lstStyle/>
          <a:p>
            <a:pPr eaLnBrk="1" hangingPunct="1">
              <a:defRPr/>
            </a:pPr>
            <a:r>
              <a:rPr lang="ru-RU" sz="2400" b="1" dirty="0" smtClean="0"/>
              <a:t>Уголовный  кодекс  РФ  предусматривает  следующие  виды   наказания  за </a:t>
            </a:r>
            <a:r>
              <a:rPr lang="ru-RU"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взяточничество</a:t>
            </a:r>
            <a:r>
              <a:rPr lang="ru-RU" sz="2400" b="1" dirty="0" smtClean="0"/>
              <a:t>:  ст.  204.  Коммерческий  подкуп   (максимальное   </a:t>
            </a:r>
            <a:r>
              <a:rPr lang="ru-RU" sz="2400" b="1" dirty="0" err="1" smtClean="0"/>
              <a:t>наказаниелишение</a:t>
            </a:r>
            <a:r>
              <a:rPr lang="ru-RU" sz="2400" b="1" dirty="0" smtClean="0"/>
              <a:t> свободы на срок до пяти лет), ст. 285. Злоупотребление  </a:t>
            </a:r>
            <a:r>
              <a:rPr lang="ru-RU" sz="2400" b="1" dirty="0" err="1" smtClean="0"/>
              <a:t>должностнымиполномочиями</a:t>
            </a:r>
            <a:r>
              <a:rPr lang="ru-RU" sz="2400" b="1" dirty="0" smtClean="0"/>
              <a:t> (максимальное наказание  лишение  свободы  на  срок  до  </a:t>
            </a:r>
            <a:r>
              <a:rPr lang="ru-RU" sz="2400" b="1" dirty="0" err="1" smtClean="0"/>
              <a:t>десятилет</a:t>
            </a:r>
            <a:r>
              <a:rPr lang="ru-RU" sz="2400" b="1" dirty="0" smtClean="0"/>
              <a:t>), ст. 290. Получение взятки (максимальное наказание лишение  свободы  </a:t>
            </a:r>
            <a:r>
              <a:rPr lang="ru-RU" sz="2400" b="1" dirty="0" err="1" smtClean="0"/>
              <a:t>насрок</a:t>
            </a:r>
            <a:r>
              <a:rPr lang="ru-RU" sz="2400" b="1" dirty="0" smtClean="0"/>
              <a:t> от семи до двенадцати лет с конфискацией или  без  таковой),  ст.  291.Дача взятки (максимальное наказание лишение свободы на срок до восьми  лет), ст. 292. Служебный подлог (максимальное наказание лишение свободы  на  срок до двух лет)</a:t>
            </a:r>
            <a:endParaRPr lang="ru-RU" sz="2400" dirty="0"/>
          </a:p>
        </p:txBody>
      </p:sp>
    </p:spTree>
    <p:extLst>
      <p:ext uri="{BB962C8B-B14F-4D97-AF65-F5344CB8AC3E}">
        <p14:creationId xmlns:p14="http://schemas.microsoft.com/office/powerpoint/2010/main" val="4099082193"/>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24475"/>
          </a:xfrm>
        </p:spPr>
        <p:txBody>
          <a:bodyPr/>
          <a:lstStyle/>
          <a:p>
            <a:pPr algn="ctr" eaLnBrk="1" hangingPunct="1">
              <a:defRPr/>
            </a:pP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Чем рискует чиновник?</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Содержимое 2"/>
          <p:cNvSpPr>
            <a:spLocks noGrp="1"/>
          </p:cNvSpPr>
          <p:nvPr>
            <p:ph idx="1"/>
          </p:nvPr>
        </p:nvSpPr>
        <p:spPr>
          <a:xfrm>
            <a:off x="-16100" y="836712"/>
            <a:ext cx="9160100" cy="6021288"/>
          </a:xfrm>
        </p:spPr>
        <p:txBody>
          <a:bodyPr anchor="t">
            <a:noAutofit/>
          </a:bodyPr>
          <a:lstStyle/>
          <a:p>
            <a:pPr eaLnBrk="1" hangingPunct="1">
              <a:defRPr/>
            </a:pPr>
            <a:r>
              <a:rPr lang="ru-RU" sz="19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Злоупотребление должностными полномочиями </a:t>
            </a:r>
            <a:r>
              <a:rPr lang="ru-RU" sz="1900" b="1" dirty="0" smtClean="0"/>
              <a:t>(ст. 285 УК) относится к числу преступлений средней тяжести, однако при наличии квалифицирующих обстоятельств, предусмотренных ч. 2 и ч. 3 ст. 285 УК, оно становится тяжким преступлением. </a:t>
            </a:r>
          </a:p>
          <a:p>
            <a:pPr eaLnBrk="1" hangingPunct="1">
              <a:defRPr/>
            </a:pPr>
            <a:r>
              <a:rPr lang="ru-RU" sz="1900" b="1" dirty="0" smtClean="0"/>
              <a:t>Закон определяет</a:t>
            </a:r>
            <a:r>
              <a:rPr lang="ru-RU" sz="19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злоупотребление должностными полномочиями </a:t>
            </a:r>
            <a:r>
              <a:rPr lang="ru-RU" sz="1900" b="1" dirty="0" smtClean="0"/>
              <a:t>как использование должностным лицом своих служебных полномочий вопреки интересам службы, если это деяние совершено из корыстной или иной личной заинтересованности и повлекло существенное нарушение прав и законных интересов граждан или организаций либо охраняемых законом интересов общества или государства и наказывается штрафом в размере от 200 до 500 минимальных размеров оплаты труда или в размере заработной платы или иного дохода осужденного за период от двух до пяти месяцев, либо обязательными работами на срок от ста восьмидесяти до двухсот сорока часов, либо исправительными работами на срок от одного года до двух лет, либо арестом на срок от трех до шести месяцев, либо лишением свободы на срок до трех лет </a:t>
            </a:r>
          </a:p>
        </p:txBody>
      </p:sp>
    </p:spTree>
    <p:extLst>
      <p:ext uri="{BB962C8B-B14F-4D97-AF65-F5344CB8AC3E}">
        <p14:creationId xmlns:p14="http://schemas.microsoft.com/office/powerpoint/2010/main" val="2462017588"/>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52" y="0"/>
            <a:ext cx="9280272" cy="924475"/>
          </a:xfrm>
        </p:spPr>
        <p:txBody>
          <a:bodyPr anchor="t"/>
          <a:lstStyle/>
          <a:p>
            <a:pPr algn="ctr" eaLnBrk="1" hangingPunct="1">
              <a:defRPr/>
            </a:pP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Чем рискует чиновник?</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Содержимое 2"/>
          <p:cNvSpPr>
            <a:spLocks noGrp="1"/>
          </p:cNvSpPr>
          <p:nvPr>
            <p:ph idx="1"/>
          </p:nvPr>
        </p:nvSpPr>
        <p:spPr>
          <a:xfrm>
            <a:off x="0" y="836712"/>
            <a:ext cx="9144000" cy="6021288"/>
          </a:xfrm>
        </p:spPr>
        <p:txBody>
          <a:bodyPr anchor="t">
            <a:normAutofit fontScale="92500"/>
          </a:bodyPr>
          <a:lstStyle/>
          <a:p>
            <a:pPr eaLnBrk="1" hangingPunct="1">
              <a:defRPr/>
            </a:pPr>
            <a:r>
              <a:rPr lang="ru-RU" sz="2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Незаконное участие в предпринимательской деятельности </a:t>
            </a:r>
            <a:r>
              <a:rPr lang="ru-RU" sz="2400" b="1" dirty="0" smtClean="0"/>
              <a:t>(ст. 289 УК) является типичным коррупционным преступлением должностных лиц. Незаконное участие в предпринимательской деятельности является преступлением небольшой тяжести и наказывается лишением права занимать определенные должности или заниматься определенной деятельностью на срок до пяти лет со штрафом в размере от 100 до 200 минимальных размеров оплаты труда или в размере заработной платы или иного дохода осужденного за период от одного до двух месяцев, либо обязательными работами на срок от ста восьмидесяти до двухсот сорока часов, либо арестом на срок от трех до шести месяцев, либо лишением свободы на срок до двух лет</a:t>
            </a:r>
          </a:p>
          <a:p>
            <a:pPr eaLnBrk="1" hangingPunct="1">
              <a:defRPr/>
            </a:pPr>
            <a:endParaRPr lang="ru-RU" sz="2000" dirty="0" smtClean="0"/>
          </a:p>
          <a:p>
            <a:pPr eaLnBrk="1" hangingPunct="1">
              <a:defRPr/>
            </a:pPr>
            <a:endParaRPr lang="ru-RU" sz="2000" dirty="0" smtClean="0"/>
          </a:p>
          <a:p>
            <a:pPr eaLnBrk="1" hangingPunct="1">
              <a:defRPr/>
            </a:pPr>
            <a:endParaRPr lang="ru-RU" dirty="0"/>
          </a:p>
        </p:txBody>
      </p:sp>
    </p:spTree>
    <p:extLst>
      <p:ext uri="{BB962C8B-B14F-4D97-AF65-F5344CB8AC3E}">
        <p14:creationId xmlns:p14="http://schemas.microsoft.com/office/powerpoint/2010/main" val="1253782422"/>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58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076" y="5179380"/>
            <a:ext cx="1617163" cy="1622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37" y="4077072"/>
            <a:ext cx="2597150"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5539629"/>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20667"/>
            <a:ext cx="9144000" cy="2760261"/>
          </a:xfrm>
        </p:spPr>
        <p:txBody>
          <a:bodyPr anchor="t"/>
          <a:lstStyle/>
          <a:p>
            <a:pPr algn="ctr"/>
            <a:r>
              <a:rPr lang="ru-RU" alt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Коррупция морально разлагает, приводит к нравственной деградации</a:t>
            </a:r>
          </a:p>
        </p:txBody>
      </p:sp>
      <p:pic>
        <p:nvPicPr>
          <p:cNvPr id="47108" name="Содержимое 6" descr="кор14.jpg"/>
          <p:cNvPicPr>
            <a:picLocks noGrp="1" noChangeAspect="1"/>
          </p:cNvPicPr>
          <p:nvPr>
            <p:ph idx="1"/>
          </p:nvPr>
        </p:nvPicPr>
        <p:blipFill rotWithShape="1">
          <a:blip r:embed="rId2">
            <a:extLst>
              <a:ext uri="{28A0092B-C50C-407E-A947-70E740481C1C}">
                <a14:useLocalDpi xmlns:a14="http://schemas.microsoft.com/office/drawing/2010/main" val="0"/>
              </a:ext>
            </a:extLst>
          </a:blip>
          <a:srcRect b="4666"/>
          <a:stretch/>
        </p:blipFill>
        <p:spPr>
          <a:xfrm>
            <a:off x="251520" y="2279781"/>
            <a:ext cx="4621212" cy="4319324"/>
          </a:xfrm>
          <a:prstGeom prst="rect">
            <a:avLst/>
          </a:prstGeom>
          <a:ln>
            <a:noFill/>
          </a:ln>
          <a:effectLst>
            <a:softEdge rad="112500"/>
          </a:effectLst>
        </p:spPr>
      </p:pic>
      <p:pic>
        <p:nvPicPr>
          <p:cNvPr id="4710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5967"/>
          <a:stretch/>
        </p:blipFill>
        <p:spPr bwMode="auto">
          <a:xfrm>
            <a:off x="4932040" y="2276872"/>
            <a:ext cx="3953198" cy="43924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978533"/>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144000" cy="924475"/>
          </a:xfrm>
        </p:spPr>
        <p:txBody>
          <a:bodyPr anchor="t"/>
          <a:lstStyle/>
          <a:p>
            <a:pPr algn="ctr" eaLnBrk="1" hangingPunct="1">
              <a:defRPr/>
            </a:pP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Давно ли появилась коррупция?</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Содержимое 2"/>
          <p:cNvSpPr>
            <a:spLocks noGrp="1"/>
          </p:cNvSpPr>
          <p:nvPr>
            <p:ph idx="1"/>
          </p:nvPr>
        </p:nvSpPr>
        <p:spPr>
          <a:xfrm>
            <a:off x="0" y="836712"/>
            <a:ext cx="9144000" cy="6021288"/>
          </a:xfrm>
        </p:spPr>
        <p:txBody>
          <a:bodyPr anchor="t">
            <a:noAutofit/>
          </a:bodyPr>
          <a:lstStyle/>
          <a:p>
            <a:pPr algn="just" eaLnBrk="1" hangingPunct="1">
              <a:defRPr/>
            </a:pPr>
            <a:r>
              <a:rPr lang="ru-RU" sz="2200" b="1" dirty="0" smtClean="0"/>
              <a:t>Первым правителем, о котором сохранилось упоминание как о борце с коррупцией, был </a:t>
            </a:r>
            <a:r>
              <a:rPr lang="ru-RU" sz="2200" b="1" dirty="0" err="1" smtClean="0"/>
              <a:t>Урукагина</a:t>
            </a:r>
            <a:r>
              <a:rPr lang="ru-RU" sz="2200" b="1" dirty="0" smtClean="0"/>
              <a:t> — </a:t>
            </a:r>
            <a:r>
              <a:rPr lang="ru-RU" sz="2200" b="1" u="sng" dirty="0" smtClean="0"/>
              <a:t>шумерский</a:t>
            </a:r>
            <a:r>
              <a:rPr lang="ru-RU" sz="2200" b="1" dirty="0" smtClean="0"/>
              <a:t> царь города-государства </a:t>
            </a:r>
            <a:r>
              <a:rPr lang="ru-RU" sz="2200" b="1" dirty="0" err="1" smtClean="0"/>
              <a:t>Лагаша</a:t>
            </a:r>
            <a:r>
              <a:rPr lang="ru-RU" sz="2200" b="1" dirty="0" smtClean="0"/>
              <a:t> во второй половине XXIV века до. н. э.</a:t>
            </a:r>
          </a:p>
          <a:p>
            <a:pPr algn="just" eaLnBrk="1" hangingPunct="1">
              <a:defRPr/>
            </a:pPr>
            <a:r>
              <a:rPr lang="ru-RU" sz="2200" b="1" dirty="0" smtClean="0"/>
              <a:t>Первый трактат с обсуждением коррупции — «</a:t>
            </a:r>
            <a:r>
              <a:rPr lang="ru-RU" sz="2200" b="1" dirty="0" err="1" smtClean="0"/>
              <a:t>Артхашастра</a:t>
            </a:r>
            <a:r>
              <a:rPr lang="ru-RU" sz="2200" b="1" dirty="0" smtClean="0"/>
              <a:t>» — опубликовал под псевдонимом </a:t>
            </a:r>
            <a:r>
              <a:rPr lang="ru-RU" sz="2200" b="1" dirty="0" err="1" smtClean="0"/>
              <a:t>Каутилья</a:t>
            </a:r>
            <a:r>
              <a:rPr lang="ru-RU" sz="2200" b="1" dirty="0" smtClean="0"/>
              <a:t> один из министров </a:t>
            </a:r>
            <a:r>
              <a:rPr lang="ru-RU" sz="2200" b="1" dirty="0" err="1" smtClean="0"/>
              <a:t>Бхараты</a:t>
            </a:r>
            <a:r>
              <a:rPr lang="ru-RU" sz="2200" b="1" dirty="0" smtClean="0"/>
              <a:t> (</a:t>
            </a:r>
            <a:r>
              <a:rPr lang="ru-RU" sz="2200" b="1" u="sng" dirty="0" smtClean="0"/>
              <a:t>Индия</a:t>
            </a:r>
            <a:r>
              <a:rPr lang="ru-RU" sz="2200" b="1" dirty="0" smtClean="0"/>
              <a:t>) в IV веке д. н. э. В нём он сделал пессимистичный вывод, что «имущество царя не может быть, хотя бы в малости, не присвоено ведающими этим имуществом».</a:t>
            </a:r>
          </a:p>
          <a:p>
            <a:pPr algn="just" eaLnBrk="1" hangingPunct="1">
              <a:defRPr/>
            </a:pPr>
            <a:r>
              <a:rPr lang="ru-RU" sz="2200" b="1" dirty="0" smtClean="0"/>
              <a:t>«Даров не принимай, ибо дары слепыми делают зрячих и превращают дело правых»; «Не присваивайте незаконно имущества друг друга и не подкупайте судей, чтобы намеренно присвоить часть собственности других людей» (Коран) </a:t>
            </a:r>
            <a:endParaRPr lang="ru-RU" sz="2200" b="1" dirty="0"/>
          </a:p>
        </p:txBody>
      </p:sp>
    </p:spTree>
    <p:extLst>
      <p:ext uri="{BB962C8B-B14F-4D97-AF65-F5344CB8AC3E}">
        <p14:creationId xmlns:p14="http://schemas.microsoft.com/office/powerpoint/2010/main" val="96619721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80728"/>
          </a:xfrm>
        </p:spPr>
        <p:txBody>
          <a:bodyPr anchor="t"/>
          <a:lstStyle/>
          <a:p>
            <a:pPr algn="ctr" eaLnBrk="1" hangingPunct="1">
              <a:defRPr/>
            </a:pP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Чем опасна коррупция?</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 name="Содержимое 2"/>
          <p:cNvSpPr>
            <a:spLocks noGrp="1"/>
          </p:cNvSpPr>
          <p:nvPr>
            <p:ph idx="1"/>
          </p:nvPr>
        </p:nvSpPr>
        <p:spPr>
          <a:xfrm>
            <a:off x="-13296" y="836712"/>
            <a:ext cx="9157296" cy="6021288"/>
          </a:xfrm>
        </p:spPr>
        <p:txBody>
          <a:bodyPr anchor="t">
            <a:normAutofit/>
          </a:bodyPr>
          <a:lstStyle/>
          <a:p>
            <a:pPr eaLnBrk="1" hangingPunct="1">
              <a:defRPr/>
            </a:pPr>
            <a:r>
              <a:rPr lang="ru-RU"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экономика</a:t>
            </a:r>
            <a:r>
              <a:rPr lang="ru-RU" sz="2000" b="1" dirty="0" smtClean="0"/>
              <a:t>; нарушается механизм конкуренции: выживает не лучший, а давший большую взятку; растут цены; несправедливо распределяются доходы. , было подсчитано, что в Италии после проведения операции "Чистые руки", направленной против коррупции, государственные затраты на строительство дорог сократились на 20%. </a:t>
            </a:r>
          </a:p>
          <a:p>
            <a:pPr eaLnBrk="1" hangingPunct="1">
              <a:defRPr/>
            </a:pPr>
            <a:r>
              <a:rPr lang="ru-RU"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политика;</a:t>
            </a:r>
            <a:r>
              <a:rPr lang="ru-RU" sz="2000" b="1" dirty="0" smtClean="0"/>
              <a:t> смещению целей политики от общенациональных к обеспечению властвования олигархических кланов и группировок, коррупционеры вывозят капиталы за рубеж и предают интересы страны, народ перестает доверять власти.</a:t>
            </a:r>
          </a:p>
          <a:p>
            <a:pPr eaLnBrk="1" hangingPunct="1">
              <a:defRPr/>
            </a:pPr>
            <a:r>
              <a:rPr lang="ru-RU" sz="2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социальная сфера</a:t>
            </a:r>
            <a:r>
              <a:rPr lang="ru-RU" sz="2000" b="1" dirty="0" smtClean="0"/>
              <a:t>; мерой всего в обществе становятся деньги, несправедливое перераспределение жизненных благ в пользу узких олигархических групп; формируется представление о беззащитности граждан и перед лицом власти и перед </a:t>
            </a:r>
            <a:r>
              <a:rPr lang="ru-RU" sz="2000" b="1" dirty="0" smtClean="0"/>
              <a:t>преступностью</a:t>
            </a:r>
            <a:endParaRPr lang="ru-RU" sz="2000" b="1" dirty="0"/>
          </a:p>
        </p:txBody>
      </p:sp>
    </p:spTree>
    <p:extLst>
      <p:ext uri="{BB962C8B-B14F-4D97-AF65-F5344CB8AC3E}">
        <p14:creationId xmlns:p14="http://schemas.microsoft.com/office/powerpoint/2010/main" val="351554219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0" y="0"/>
            <a:ext cx="9144000" cy="924475"/>
          </a:xfrm>
        </p:spPr>
        <p:txBody>
          <a:bodyPr anchor="t"/>
          <a:lstStyle/>
          <a:p>
            <a:pPr algn="ctr" eaLnBrk="1" hangingPunct="1">
              <a:defRPr/>
            </a:pPr>
            <a:r>
              <a:rPr lang="ru-RU"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Новое в </a:t>
            </a:r>
            <a:r>
              <a:rPr lang="ru-RU" sz="40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антикоррупционном</a:t>
            </a:r>
            <a:r>
              <a:rPr lang="ru-RU"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законодательстве</a:t>
            </a:r>
            <a:endParaRPr lang="ru-RU"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Содержимое 7"/>
          <p:cNvSpPr>
            <a:spLocks noGrp="1"/>
          </p:cNvSpPr>
          <p:nvPr>
            <p:ph idx="1"/>
          </p:nvPr>
        </p:nvSpPr>
        <p:spPr>
          <a:xfrm>
            <a:off x="-8004" y="1268760"/>
            <a:ext cx="9152004" cy="5589240"/>
          </a:xfrm>
        </p:spPr>
        <p:txBody>
          <a:bodyPr anchor="t">
            <a:normAutofit/>
          </a:bodyPr>
          <a:lstStyle/>
          <a:p>
            <a:pPr eaLnBrk="1" hangingPunct="1">
              <a:defRPr/>
            </a:pPr>
            <a:r>
              <a:rPr lang="ru-RU" sz="2000" b="1" dirty="0" smtClean="0"/>
              <a:t>В соответствии с Указом Президента Российской Федерации от 19 мая 2008 года № 815 «О мерах по противодействию коррупции», был образован Совет при Президенте Российской Федерации по противодействию коррупции. На него была возложена задача разработки Национального плана.</a:t>
            </a:r>
          </a:p>
          <a:p>
            <a:pPr eaLnBrk="1" hangingPunct="1">
              <a:defRPr/>
            </a:pPr>
            <a:endParaRPr lang="ru-RU" sz="2000" b="1" dirty="0" smtClean="0"/>
          </a:p>
          <a:p>
            <a:pPr eaLnBrk="1" hangingPunct="1">
              <a:defRPr/>
            </a:pPr>
            <a:r>
              <a:rPr lang="ru-RU" sz="2000" b="1" dirty="0" smtClean="0"/>
              <a:t>Национальный план противодействия коррупции, утвержденный Президентом Российской Федерации 31 июля 2008 г.</a:t>
            </a:r>
          </a:p>
          <a:p>
            <a:pPr eaLnBrk="1" hangingPunct="1">
              <a:defRPr/>
            </a:pPr>
            <a:endParaRPr lang="ru-RU" sz="2000" b="1" dirty="0" smtClean="0"/>
          </a:p>
          <a:p>
            <a:pPr eaLnBrk="1" hangingPunct="1">
              <a:defRPr/>
            </a:pPr>
            <a:r>
              <a:rPr lang="ru-RU" sz="2000" b="1" dirty="0" smtClean="0"/>
              <a:t>25 декабря 2008 года Президентом России подписан Федеральный закон «О противодействии коррупции». В этом законе, по сути, сформулирована политика государства в сфере противодействия коррупции</a:t>
            </a:r>
          </a:p>
          <a:p>
            <a:pPr eaLnBrk="1" hangingPunct="1">
              <a:defRPr/>
            </a:pPr>
            <a:endParaRPr lang="ru-RU" sz="1800" dirty="0" smtClean="0"/>
          </a:p>
          <a:p>
            <a:pPr eaLnBrk="1" hangingPunct="1">
              <a:defRPr/>
            </a:pPr>
            <a:endParaRPr lang="ru-RU" sz="1800" dirty="0" smtClean="0"/>
          </a:p>
          <a:p>
            <a:pPr eaLnBrk="1" hangingPunct="1">
              <a:defRPr/>
            </a:pPr>
            <a:endParaRPr lang="ru-RU" dirty="0"/>
          </a:p>
        </p:txBody>
      </p:sp>
    </p:spTree>
    <p:extLst>
      <p:ext uri="{BB962C8B-B14F-4D97-AF65-F5344CB8AC3E}">
        <p14:creationId xmlns:p14="http://schemas.microsoft.com/office/powerpoint/2010/main" val="1409949893"/>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4988"/>
          <a:stretch/>
        </p:blipFill>
        <p:spPr bwMode="auto">
          <a:xfrm>
            <a:off x="0" y="0"/>
            <a:ext cx="9150412"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428880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Содержимое 9" descr="http://im2-tub-ru.yandex.net/i?id=336083755-59-72">
            <a:hlinkClick r:id="rId2"/>
          </p:cNvPr>
          <p:cNvPicPr>
            <a:picLocks noGrp="1"/>
          </p:cNvPicPr>
          <p:nvPr>
            <p:ph sz="half" idx="1"/>
          </p:nvPr>
        </p:nvPicPr>
        <p:blipFill>
          <a:blip r:embed="rId3"/>
          <a:srcRect/>
          <a:stretch>
            <a:fillRect/>
          </a:stretch>
        </p:blipFill>
        <p:spPr bwMode="auto">
          <a:xfrm>
            <a:off x="2411760" y="114198"/>
            <a:ext cx="3960440" cy="4320480"/>
          </a:xfrm>
          <a:prstGeom prst="rect">
            <a:avLst/>
          </a:prstGeom>
          <a:ln>
            <a:noFill/>
          </a:ln>
          <a:effectLst>
            <a:softEdge rad="112500"/>
          </a:effectLst>
        </p:spPr>
      </p:pic>
      <p:sp>
        <p:nvSpPr>
          <p:cNvPr id="6" name="Прямоугольник 5"/>
          <p:cNvSpPr/>
          <p:nvPr/>
        </p:nvSpPr>
        <p:spPr>
          <a:xfrm>
            <a:off x="539552" y="4437112"/>
            <a:ext cx="8604448" cy="2062103"/>
          </a:xfrm>
          <a:prstGeom prst="rect">
            <a:avLst/>
          </a:prstGeom>
        </p:spPr>
        <p:txBody>
          <a:bodyPr wrap="square">
            <a:spAutoFit/>
          </a:bodyPr>
          <a:lstStyle/>
          <a:p>
            <a:r>
              <a:rPr lang="ru-RU" sz="3600" b="1" dirty="0" smtClean="0">
                <a:latin typeface="Times New Roman" pitchFamily="18" charset="0"/>
                <a:cs typeface="Times New Roman" pitchFamily="18" charset="0"/>
              </a:rPr>
              <a:t>«</a:t>
            </a:r>
            <a:r>
              <a:rPr lang="ru-RU" sz="3600" b="1" dirty="0">
                <a:latin typeface="Times New Roman" pitchFamily="18" charset="0"/>
                <a:cs typeface="Times New Roman" pitchFamily="18" charset="0"/>
              </a:rPr>
              <a:t>Коррупция деморализует общество, разлагает власть и госаппарат</a:t>
            </a:r>
            <a:r>
              <a:rPr lang="ru-RU" sz="3600" b="1" dirty="0" smtClean="0">
                <a:latin typeface="Times New Roman" pitchFamily="18" charset="0"/>
                <a:cs typeface="Times New Roman" pitchFamily="18" charset="0"/>
              </a:rPr>
              <a:t>»</a:t>
            </a:r>
          </a:p>
          <a:p>
            <a:pPr algn="r"/>
            <a:endParaRPr lang="ru-RU" sz="2800" b="1" dirty="0" smtClean="0">
              <a:latin typeface="Times New Roman" pitchFamily="18" charset="0"/>
              <a:cs typeface="Times New Roman" pitchFamily="18" charset="0"/>
            </a:endParaRPr>
          </a:p>
          <a:p>
            <a:pPr algn="r"/>
            <a:r>
              <a:rPr lang="ru-RU" sz="2800" b="1" dirty="0" smtClean="0">
                <a:latin typeface="Times New Roman" pitchFamily="18" charset="0"/>
                <a:cs typeface="Times New Roman" pitchFamily="18" charset="0"/>
              </a:rPr>
              <a:t>Владимир Путин</a:t>
            </a:r>
            <a:endParaRPr lang="ru-RU"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453057288"/>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39552" y="4653136"/>
            <a:ext cx="8577230" cy="2062103"/>
          </a:xfrm>
          <a:prstGeom prst="rect">
            <a:avLst/>
          </a:prstGeom>
        </p:spPr>
        <p:txBody>
          <a:bodyPr wrap="square">
            <a:spAutoFit/>
          </a:bodyPr>
          <a:lstStyle/>
          <a:p>
            <a:r>
              <a:rPr lang="ru-RU" sz="3600" b="1" dirty="0" smtClean="0">
                <a:latin typeface="Times New Roman" pitchFamily="18" charset="0"/>
                <a:cs typeface="Times New Roman" pitchFamily="18" charset="0"/>
              </a:rPr>
              <a:t>«</a:t>
            </a:r>
            <a:r>
              <a:rPr lang="ru-RU" sz="3600" b="1" dirty="0">
                <a:latin typeface="Times New Roman" pitchFamily="18" charset="0"/>
                <a:cs typeface="Times New Roman" pitchFamily="18" charset="0"/>
              </a:rPr>
              <a:t>Хватит ждать! Коррупция превратилась в системную проблему</a:t>
            </a:r>
            <a:r>
              <a:rPr lang="ru-RU" sz="3600" b="1" dirty="0" smtClean="0">
                <a:latin typeface="Times New Roman" pitchFamily="18" charset="0"/>
                <a:cs typeface="Times New Roman" pitchFamily="18" charset="0"/>
              </a:rPr>
              <a:t>»</a:t>
            </a:r>
          </a:p>
          <a:p>
            <a:endParaRPr lang="ru-RU" sz="2800" b="1" dirty="0" smtClean="0">
              <a:latin typeface="Times New Roman" pitchFamily="18" charset="0"/>
              <a:cs typeface="Times New Roman" pitchFamily="18" charset="0"/>
            </a:endParaRPr>
          </a:p>
          <a:p>
            <a:pPr algn="r"/>
            <a:r>
              <a:rPr lang="ru-RU" sz="2800" b="1" dirty="0" smtClean="0">
                <a:latin typeface="Times New Roman" pitchFamily="18" charset="0"/>
                <a:cs typeface="Times New Roman" pitchFamily="18" charset="0"/>
              </a:rPr>
              <a:t>Дмитрий </a:t>
            </a:r>
            <a:r>
              <a:rPr lang="ru-RU" sz="2800" b="1" dirty="0">
                <a:latin typeface="Times New Roman" pitchFamily="18" charset="0"/>
                <a:cs typeface="Times New Roman" pitchFamily="18" charset="0"/>
              </a:rPr>
              <a:t>Медведев</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16631"/>
            <a:ext cx="3680522" cy="462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1987187"/>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4294967295"/>
          </p:nvPr>
        </p:nvSpPr>
        <p:spPr>
          <a:xfrm>
            <a:off x="-34452" y="18760"/>
            <a:ext cx="9178452" cy="5381625"/>
          </a:xfrm>
        </p:spPr>
        <p:txBody>
          <a:bodyPr anchor="t"/>
          <a:lstStyle/>
          <a:p>
            <a:pPr algn="ctr">
              <a:buNone/>
            </a:pPr>
            <a:r>
              <a:rPr lang="ru-RU"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rPr>
              <a:t>1 июня 2011 года</a:t>
            </a:r>
          </a:p>
          <a:p>
            <a:pPr>
              <a:buNone/>
            </a:pPr>
            <a:r>
              <a:rPr lang="ru-RU" dirty="0" smtClean="0">
                <a:solidFill>
                  <a:srgbClr val="4F2E05"/>
                </a:solidFill>
                <a:latin typeface="Times New Roman" pitchFamily="18" charset="0"/>
                <a:cs typeface="Times New Roman" pitchFamily="18" charset="0"/>
              </a:rPr>
              <a:t>   </a:t>
            </a:r>
            <a:r>
              <a:rPr lang="ru-RU" sz="2400" b="1" dirty="0" smtClean="0">
                <a:cs typeface="Times New Roman" pitchFamily="18" charset="0"/>
              </a:rPr>
              <a:t>Государственная Дума Российской Федерации приняла в первом чтении президентский законопроект по борьбе с коррупцией</a:t>
            </a:r>
          </a:p>
          <a:p>
            <a:r>
              <a:rPr lang="ru-RU" sz="2400" b="1" dirty="0" smtClean="0">
                <a:cs typeface="Times New Roman" pitchFamily="18" charset="0"/>
              </a:rPr>
              <a:t>Он обязывает чиновников и депутатов каждый год предоставлять сведения о доходах и имуществе своей семьи, наказывает увольнением за неполную декларацию или скрытое участие в работе бизнес-структур</a:t>
            </a:r>
          </a:p>
          <a:p>
            <a:endParaRPr lang="ru-RU" dirty="0"/>
          </a:p>
        </p:txBody>
      </p:sp>
      <p:pic>
        <p:nvPicPr>
          <p:cNvPr id="5" name="Рисунок 4" descr="http://im6-tub-ru.yandex.net/i?id=527479812-35-72">
            <a:hlinkClick r:id="rId2"/>
          </p:cNvPr>
          <p:cNvPicPr/>
          <p:nvPr/>
        </p:nvPicPr>
        <p:blipFill>
          <a:blip r:embed="rId3"/>
          <a:srcRect/>
          <a:stretch>
            <a:fillRect/>
          </a:stretch>
        </p:blipFill>
        <p:spPr bwMode="auto">
          <a:xfrm>
            <a:off x="683568" y="4293096"/>
            <a:ext cx="3084690" cy="2214578"/>
          </a:xfrm>
          <a:prstGeom prst="rect">
            <a:avLst/>
          </a:prstGeom>
          <a:ln>
            <a:noFill/>
          </a:ln>
          <a:effectLst>
            <a:softEdge rad="112500"/>
          </a:effec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912497"/>
            <a:ext cx="3729533" cy="25951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326522"/>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4294967295"/>
          </p:nvPr>
        </p:nvSpPr>
        <p:spPr>
          <a:xfrm>
            <a:off x="0" y="0"/>
            <a:ext cx="9144000" cy="6857999"/>
          </a:xfrm>
        </p:spPr>
        <p:txBody>
          <a:bodyPr anchor="t">
            <a:normAutofit fontScale="92500" lnSpcReduction="20000"/>
          </a:bodyPr>
          <a:lstStyle/>
          <a:p>
            <a:pPr algn="ctr">
              <a:buNone/>
            </a:pPr>
            <a:r>
              <a:rPr lang="ru-RU"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rPr>
              <a:t>Какие предложения Кремля утвердила Государственная Дума Российской Федерации</a:t>
            </a:r>
          </a:p>
          <a:p>
            <a:pPr lvl="0"/>
            <a:r>
              <a:rPr lang="ru-RU" sz="2400" b="1" dirty="0" smtClean="0">
                <a:cs typeface="Times New Roman" pitchFamily="18" charset="0"/>
              </a:rPr>
              <a:t>Декларировать доходы должны не только чиновники, но и их супруги и несовершеннолетние дети.</a:t>
            </a:r>
          </a:p>
          <a:p>
            <a:pPr lvl="0"/>
            <a:r>
              <a:rPr lang="ru-RU" sz="2400" b="1" dirty="0" smtClean="0">
                <a:cs typeface="Times New Roman" pitchFamily="18" charset="0"/>
              </a:rPr>
              <a:t>Максимальный размер подарков госслужащим -5000 руб.</a:t>
            </a:r>
          </a:p>
          <a:p>
            <a:pPr lvl="0"/>
            <a:r>
              <a:rPr lang="ru-RU" sz="2400" b="1" dirty="0" smtClean="0">
                <a:cs typeface="Times New Roman" pitchFamily="18" charset="0"/>
              </a:rPr>
              <a:t>В случае конфликта личных и служебных интересов чиновник обязан проинформировать руководство.</a:t>
            </a:r>
          </a:p>
          <a:p>
            <a:pPr lvl="0"/>
            <a:r>
              <a:rPr lang="ru-RU" sz="2400" b="1" dirty="0" smtClean="0">
                <a:cs typeface="Times New Roman" pitchFamily="18" charset="0"/>
              </a:rPr>
              <a:t>Чиновник должен докладывать о ставших известными ему фактах коррупции со стороны коллег по службе.</a:t>
            </a:r>
          </a:p>
          <a:p>
            <a:pPr lvl="0"/>
            <a:r>
              <a:rPr lang="ru-RU" sz="2400" b="1" dirty="0" smtClean="0">
                <a:cs typeface="Times New Roman" pitchFamily="18" charset="0"/>
              </a:rPr>
              <a:t>В течение </a:t>
            </a:r>
            <a:r>
              <a:rPr lang="ru-RU" sz="2400" b="1" i="1" dirty="0" smtClean="0">
                <a:cs typeface="Times New Roman" pitchFamily="18" charset="0"/>
              </a:rPr>
              <a:t>2 </a:t>
            </a:r>
            <a:r>
              <a:rPr lang="ru-RU" sz="2400" b="1" dirty="0" smtClean="0">
                <a:cs typeface="Times New Roman" pitchFamily="18" charset="0"/>
              </a:rPr>
              <a:t>лет после отставки чиновник не может без разрешения занимать должности в компаниях, которые курировал по долгу службы.</a:t>
            </a:r>
          </a:p>
          <a:p>
            <a:pPr lvl="0"/>
            <a:r>
              <a:rPr lang="ru-RU" sz="2400" b="1" dirty="0" smtClean="0">
                <a:cs typeface="Times New Roman" pitchFamily="18" charset="0"/>
              </a:rPr>
              <a:t>В качестве наказания для коррупционера предусмотрена конфискация имущества, нажитого незаконным путём</a:t>
            </a:r>
          </a:p>
          <a:p>
            <a:endParaRPr lang="ru-RU" dirty="0"/>
          </a:p>
        </p:txBody>
      </p:sp>
    </p:spTree>
    <p:extLst>
      <p:ext uri="{BB962C8B-B14F-4D97-AF65-F5344CB8AC3E}">
        <p14:creationId xmlns:p14="http://schemas.microsoft.com/office/powerpoint/2010/main" val="1926704699"/>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486647"/>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0"/>
            <a:ext cx="9144000" cy="785818"/>
          </a:xfrm>
        </p:spPr>
        <p:txBody>
          <a:bodyPr anchor="t"/>
          <a:lstStyle/>
          <a:p>
            <a:pPr algn="ctr"/>
            <a:r>
              <a:rPr lang="ru-RU"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Times New Roman" pitchFamily="18" charset="0"/>
              </a:rPr>
              <a:t>Изречения на все времена</a:t>
            </a:r>
            <a:endParaRPr 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Times New Roman" pitchFamily="18" charset="0"/>
            </a:endParaRPr>
          </a:p>
        </p:txBody>
      </p:sp>
      <p:sp>
        <p:nvSpPr>
          <p:cNvPr id="2" name="Содержимое 1"/>
          <p:cNvSpPr>
            <a:spLocks noGrp="1"/>
          </p:cNvSpPr>
          <p:nvPr>
            <p:ph idx="1"/>
          </p:nvPr>
        </p:nvSpPr>
        <p:spPr>
          <a:xfrm>
            <a:off x="251520" y="1052736"/>
            <a:ext cx="8640960" cy="5400600"/>
          </a:xfrm>
        </p:spPr>
        <p:txBody>
          <a:bodyPr anchor="t">
            <a:normAutofit/>
          </a:bodyPr>
          <a:lstStyle/>
          <a:p>
            <a:pPr lvl="0">
              <a:buFont typeface="Wingdings" pitchFamily="2" charset="2"/>
              <a:buChar char="v"/>
            </a:pPr>
            <a:r>
              <a:rPr lang="ru-RU" sz="2400" b="1" dirty="0" smtClean="0"/>
              <a:t>«Проклят, кто берет подкуп, чтоб убить душу и пролить кровь невинную!   И весь народ скажет: Аминь!»</a:t>
            </a:r>
          </a:p>
          <a:p>
            <a:pPr>
              <a:buNone/>
            </a:pPr>
            <a:r>
              <a:rPr lang="ru-RU" sz="2400" b="1" dirty="0" smtClean="0"/>
              <a:t>  (Библия, Второзаконие, глава 27, стих 25) </a:t>
            </a:r>
          </a:p>
          <a:p>
            <a:pPr lvl="0">
              <a:buFont typeface="Wingdings" pitchFamily="2" charset="2"/>
              <a:buChar char="v"/>
            </a:pPr>
            <a:r>
              <a:rPr lang="ru-RU" sz="2400" b="1" dirty="0" smtClean="0"/>
              <a:t>«Дающий взятку и берущий взятку оба окажутся в адском пламени»</a:t>
            </a:r>
          </a:p>
          <a:p>
            <a:pPr>
              <a:buNone/>
            </a:pPr>
            <a:r>
              <a:rPr lang="ru-RU" sz="2400" b="1" dirty="0" smtClean="0"/>
              <a:t>   (Хадис Пророка </a:t>
            </a:r>
            <a:r>
              <a:rPr lang="ru-RU" sz="2400" b="1" dirty="0" err="1" smtClean="0"/>
              <a:t>Мухаммада</a:t>
            </a:r>
            <a:r>
              <a:rPr lang="ru-RU" sz="2400" b="1" dirty="0" smtClean="0"/>
              <a:t>, Сборник «Сады благонравных» имама </a:t>
            </a:r>
            <a:r>
              <a:rPr lang="ru-RU" sz="2400" b="1" dirty="0" err="1" smtClean="0"/>
              <a:t>Ан-Навави</a:t>
            </a:r>
            <a:r>
              <a:rPr lang="ru-RU" sz="2400" b="1" dirty="0" smtClean="0"/>
              <a:t>) </a:t>
            </a:r>
          </a:p>
          <a:p>
            <a:pPr lvl="0">
              <a:buFont typeface="Wingdings" pitchFamily="2" charset="2"/>
              <a:buChar char="v"/>
            </a:pPr>
            <a:r>
              <a:rPr lang="ru-RU" sz="2400" b="1" dirty="0" smtClean="0"/>
              <a:t>«Не извращай закона... и не бери даров; ибо дары ослепляют глаза мудрых и превращают дело правых»	 </a:t>
            </a:r>
          </a:p>
          <a:p>
            <a:pPr>
              <a:buFont typeface="Wingdings" pitchFamily="2" charset="2"/>
              <a:buChar char="v"/>
            </a:pPr>
            <a:r>
              <a:rPr lang="ru-RU" sz="2400" b="1" dirty="0" smtClean="0"/>
              <a:t>   (Тора, </a:t>
            </a:r>
            <a:r>
              <a:rPr lang="ru-RU" sz="2400" b="1" dirty="0" err="1" smtClean="0"/>
              <a:t>Дварим</a:t>
            </a:r>
            <a:r>
              <a:rPr lang="ru-RU" sz="2400" b="1" dirty="0" smtClean="0"/>
              <a:t>, 16.19-20)</a:t>
            </a:r>
          </a:p>
          <a:p>
            <a:endParaRPr lang="ru-RU" dirty="0"/>
          </a:p>
        </p:txBody>
      </p:sp>
    </p:spTree>
    <p:extLst>
      <p:ext uri="{BB962C8B-B14F-4D97-AF65-F5344CB8AC3E}">
        <p14:creationId xmlns:p14="http://schemas.microsoft.com/office/powerpoint/2010/main" val="3715630503"/>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4294967295"/>
          </p:nvPr>
        </p:nvSpPr>
        <p:spPr>
          <a:xfrm>
            <a:off x="-9094" y="0"/>
            <a:ext cx="9144000" cy="6858000"/>
          </a:xfrm>
        </p:spPr>
        <p:txBody>
          <a:bodyPr anchor="t">
            <a:normAutofit/>
          </a:bodyPr>
          <a:lstStyle/>
          <a:p>
            <a:pPr algn="ctr">
              <a:buNone/>
            </a:pPr>
            <a:r>
              <a:rPr lang="ru-RU" dirty="0" smtClean="0">
                <a:solidFill>
                  <a:srgbClr val="4F2E05"/>
                </a:solidFill>
                <a:latin typeface="Times New Roman" pitchFamily="18" charset="0"/>
                <a:cs typeface="Times New Roman" pitchFamily="18" charset="0"/>
              </a:rPr>
              <a:t>	</a:t>
            </a: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rPr>
              <a:t>НЕОЛОГИЗМЫ- ЖАРГОНИЗМЫ, ВОШЕДШИЕ В НАШУ РЕЧЬ В РАСЦВЕТ КОРРУПЦИИ:</a:t>
            </a:r>
            <a:b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rPr>
            </a:br>
            <a:endPar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cs typeface="Times New Roman" pitchFamily="18" charset="0"/>
            </a:endParaRPr>
          </a:p>
          <a:p>
            <a:pPr>
              <a:buFont typeface="Wingdings" pitchFamily="2" charset="2"/>
              <a:buChar char="v"/>
            </a:pPr>
            <a:r>
              <a:rPr lang="ru-RU" sz="2400" b="1" dirty="0" smtClean="0">
                <a:cs typeface="Times New Roman" pitchFamily="18" charset="0"/>
              </a:rPr>
              <a:t>МОХНАТАЯ РУКА,</a:t>
            </a:r>
          </a:p>
          <a:p>
            <a:pPr>
              <a:buFont typeface="Wingdings" pitchFamily="2" charset="2"/>
              <a:buChar char="v"/>
            </a:pPr>
            <a:r>
              <a:rPr lang="ru-RU" sz="2400" b="1" dirty="0" smtClean="0">
                <a:cs typeface="Times New Roman" pitchFamily="18" charset="0"/>
              </a:rPr>
              <a:t>СУНУТЬ В ЛАПУ, </a:t>
            </a:r>
          </a:p>
          <a:p>
            <a:pPr>
              <a:buFont typeface="Wingdings" pitchFamily="2" charset="2"/>
              <a:buChar char="v"/>
            </a:pPr>
            <a:r>
              <a:rPr lang="ru-RU" sz="2400" b="1" dirty="0" smtClean="0">
                <a:cs typeface="Times New Roman" pitchFamily="18" charset="0"/>
              </a:rPr>
              <a:t>НА ХЛЕБ С МАСЛОМ, </a:t>
            </a:r>
          </a:p>
          <a:p>
            <a:pPr>
              <a:buFont typeface="Wingdings" pitchFamily="2" charset="2"/>
              <a:buChar char="v"/>
            </a:pPr>
            <a:r>
              <a:rPr lang="ru-RU" sz="2400" b="1" dirty="0" smtClean="0">
                <a:cs typeface="Times New Roman" pitchFamily="18" charset="0"/>
              </a:rPr>
              <a:t>ПРОЕХАТЬ ЗА СЧЕТ </a:t>
            </a:r>
          </a:p>
          <a:p>
            <a:pPr>
              <a:buNone/>
            </a:pPr>
            <a:r>
              <a:rPr lang="ru-RU" sz="2400" b="1" dirty="0" smtClean="0">
                <a:cs typeface="Times New Roman" pitchFamily="18" charset="0"/>
              </a:rPr>
              <a:t>	ПРОФСОЮЗА, </a:t>
            </a:r>
          </a:p>
          <a:p>
            <a:pPr>
              <a:buFont typeface="Wingdings" pitchFamily="2" charset="2"/>
              <a:buChar char="v"/>
            </a:pPr>
            <a:r>
              <a:rPr lang="ru-RU" sz="2400" b="1" dirty="0" smtClean="0">
                <a:cs typeface="Times New Roman" pitchFamily="18" charset="0"/>
              </a:rPr>
              <a:t>ПОДМАЗАТЬ, </a:t>
            </a:r>
          </a:p>
          <a:p>
            <a:pPr>
              <a:buFont typeface="Wingdings" pitchFamily="2" charset="2"/>
              <a:buChar char="v"/>
            </a:pPr>
            <a:r>
              <a:rPr lang="ru-RU" sz="2400" b="1" dirty="0" smtClean="0">
                <a:cs typeface="Times New Roman" pitchFamily="18" charset="0"/>
              </a:rPr>
              <a:t>БЛАТ, </a:t>
            </a:r>
          </a:p>
          <a:p>
            <a:pPr>
              <a:buFont typeface="Wingdings" pitchFamily="2" charset="2"/>
              <a:buChar char="v"/>
            </a:pPr>
            <a:r>
              <a:rPr lang="ru-RU" sz="2400" b="1" dirty="0" smtClean="0">
                <a:cs typeface="Times New Roman" pitchFamily="18" charset="0"/>
              </a:rPr>
              <a:t>ИЗ-ПОД </a:t>
            </a:r>
            <a:r>
              <a:rPr lang="ru-RU" sz="2400" b="1" dirty="0" smtClean="0">
                <a:cs typeface="Times New Roman" pitchFamily="18" charset="0"/>
              </a:rPr>
              <a:t>ПРИЛАВКА</a:t>
            </a:r>
            <a:endParaRPr lang="ru-RU" sz="2400" b="1" dirty="0" smtClean="0">
              <a:cs typeface="Times New Roman" pitchFamily="18" charset="0"/>
            </a:endParaRPr>
          </a:p>
          <a:p>
            <a:endParaRPr lang="ru-RU" dirty="0"/>
          </a:p>
        </p:txBody>
      </p:sp>
      <p:pic>
        <p:nvPicPr>
          <p:cNvPr id="4" name="Рисунок 3" descr="http://im4-tub-ru.yandex.net/i?id=53943560-67-72">
            <a:hlinkClick r:id="rId2"/>
          </p:cNvPr>
          <p:cNvPicPr/>
          <p:nvPr/>
        </p:nvPicPr>
        <p:blipFill>
          <a:blip r:embed="rId3"/>
          <a:srcRect/>
          <a:stretch>
            <a:fillRect/>
          </a:stretch>
        </p:blipFill>
        <p:spPr bwMode="auto">
          <a:xfrm>
            <a:off x="4716016" y="3573016"/>
            <a:ext cx="4145684" cy="2736304"/>
          </a:xfrm>
          <a:prstGeom prst="rect">
            <a:avLst/>
          </a:prstGeom>
          <a:noFill/>
          <a:ln w="9525">
            <a:noFill/>
            <a:miter lim="800000"/>
            <a:headEnd/>
            <a:tailEnd/>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836712"/>
            <a:ext cx="4947318" cy="4166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6051689"/>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2771800" y="2221805"/>
            <a:ext cx="3456384" cy="2270374"/>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b="1" dirty="0"/>
              <a:t>КОРРУПЦИЯ</a:t>
            </a:r>
          </a:p>
        </p:txBody>
      </p:sp>
      <p:sp>
        <p:nvSpPr>
          <p:cNvPr id="3" name="Овал 2"/>
          <p:cNvSpPr/>
          <p:nvPr/>
        </p:nvSpPr>
        <p:spPr>
          <a:xfrm>
            <a:off x="107503" y="1265470"/>
            <a:ext cx="3053073" cy="187220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b="1" dirty="0">
                <a:solidFill>
                  <a:schemeClr val="bg1"/>
                </a:solidFill>
              </a:rPr>
              <a:t>МЗДОИМСТВО</a:t>
            </a:r>
          </a:p>
        </p:txBody>
      </p:sp>
      <p:sp>
        <p:nvSpPr>
          <p:cNvPr id="4" name="Овал 3"/>
          <p:cNvSpPr/>
          <p:nvPr/>
        </p:nvSpPr>
        <p:spPr>
          <a:xfrm>
            <a:off x="6012160" y="1301467"/>
            <a:ext cx="3029350" cy="187220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b="1" dirty="0">
                <a:solidFill>
                  <a:schemeClr val="bg1"/>
                </a:solidFill>
              </a:rPr>
              <a:t>ЛИХОИМСТВО</a:t>
            </a:r>
          </a:p>
        </p:txBody>
      </p:sp>
      <p:sp>
        <p:nvSpPr>
          <p:cNvPr id="5" name="Овал 4"/>
          <p:cNvSpPr/>
          <p:nvPr/>
        </p:nvSpPr>
        <p:spPr>
          <a:xfrm>
            <a:off x="2718048" y="364"/>
            <a:ext cx="3563888" cy="1872208"/>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b="1" dirty="0">
                <a:solidFill>
                  <a:schemeClr val="bg1"/>
                </a:solidFill>
              </a:rPr>
              <a:t>КАЗНОКРАДСТВО</a:t>
            </a:r>
          </a:p>
        </p:txBody>
      </p:sp>
      <p:sp>
        <p:nvSpPr>
          <p:cNvPr id="6" name="Овал 5"/>
          <p:cNvSpPr/>
          <p:nvPr/>
        </p:nvSpPr>
        <p:spPr>
          <a:xfrm>
            <a:off x="93163" y="3565626"/>
            <a:ext cx="3067414" cy="196185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b="1" dirty="0">
                <a:solidFill>
                  <a:schemeClr val="bg1"/>
                </a:solidFill>
              </a:rPr>
              <a:t>КОРМЛЕНИЕ</a:t>
            </a:r>
          </a:p>
        </p:txBody>
      </p:sp>
      <p:sp>
        <p:nvSpPr>
          <p:cNvPr id="7" name="Овал 6"/>
          <p:cNvSpPr/>
          <p:nvPr/>
        </p:nvSpPr>
        <p:spPr>
          <a:xfrm>
            <a:off x="5973903" y="3646452"/>
            <a:ext cx="3105864" cy="194421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b="1" dirty="0">
                <a:solidFill>
                  <a:schemeClr val="bg1"/>
                </a:solidFill>
              </a:rPr>
              <a:t>БЛАТ</a:t>
            </a:r>
          </a:p>
        </p:txBody>
      </p:sp>
      <p:sp>
        <p:nvSpPr>
          <p:cNvPr id="8" name="Овал 7"/>
          <p:cNvSpPr/>
          <p:nvPr/>
        </p:nvSpPr>
        <p:spPr>
          <a:xfrm>
            <a:off x="2843808" y="4748709"/>
            <a:ext cx="3384376" cy="194421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b="1" dirty="0">
                <a:solidFill>
                  <a:schemeClr val="bg1"/>
                </a:solidFill>
              </a:rPr>
              <a:t>ФАВОРИТИЗМ</a:t>
            </a:r>
          </a:p>
        </p:txBody>
      </p:sp>
    </p:spTree>
    <p:extLst>
      <p:ext uri="{BB962C8B-B14F-4D97-AF65-F5344CB8AC3E}">
        <p14:creationId xmlns:p14="http://schemas.microsoft.com/office/powerpoint/2010/main" val="3153361288"/>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0"/>
            <a:ext cx="9144000" cy="1708081"/>
          </a:xfrm>
        </p:spPr>
        <p:txBody>
          <a:bodyPr anchor="t"/>
          <a:lstStyle/>
          <a:p>
            <a:pPr algn="ctr"/>
            <a:r>
              <a:rPr lang="ru-RU" alt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Можно ли определить цену коррупции?</a:t>
            </a:r>
            <a:br>
              <a:rPr lang="ru-RU" alt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br>
            <a:endParaRPr lang="ru-RU" altLang="ru-RU"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endParaRPr>
          </a:p>
        </p:txBody>
      </p:sp>
      <p:sp>
        <p:nvSpPr>
          <p:cNvPr id="45059" name="Rectangle 3"/>
          <p:cNvSpPr>
            <a:spLocks noGrp="1" noChangeArrowheads="1"/>
          </p:cNvSpPr>
          <p:nvPr>
            <p:ph idx="1"/>
          </p:nvPr>
        </p:nvSpPr>
        <p:spPr>
          <a:xfrm>
            <a:off x="0" y="1484784"/>
            <a:ext cx="9144000" cy="4051437"/>
          </a:xfrm>
        </p:spPr>
        <p:txBody>
          <a:bodyPr anchor="t"/>
          <a:lstStyle/>
          <a:p>
            <a:pPr lvl="1" algn="ctr">
              <a:buClr>
                <a:srgbClr val="66FFFF"/>
              </a:buClr>
              <a:buFontTx/>
              <a:buNone/>
            </a:pPr>
            <a:r>
              <a:rPr lang="ru-RU" altLang="ru-RU" sz="3600" b="1" dirty="0" smtClean="0"/>
              <a:t>Нет.</a:t>
            </a:r>
          </a:p>
          <a:p>
            <a:pPr lvl="1" algn="ctr">
              <a:buClr>
                <a:srgbClr val="66FFFF"/>
              </a:buClr>
              <a:buFontTx/>
              <a:buNone/>
            </a:pPr>
            <a:r>
              <a:rPr lang="ru-RU" altLang="ru-RU" sz="3600" b="1" dirty="0" smtClean="0"/>
              <a:t>Дача </a:t>
            </a:r>
            <a:r>
              <a:rPr lang="ru-RU" altLang="ru-RU" sz="3600" b="1" dirty="0"/>
              <a:t>взяток не фиксируется, и они не всегда </a:t>
            </a:r>
            <a:r>
              <a:rPr lang="ru-RU" altLang="ru-RU" sz="3600" b="1" dirty="0" smtClean="0"/>
              <a:t>имеют денежную </a:t>
            </a:r>
            <a:r>
              <a:rPr lang="ru-RU" altLang="ru-RU" sz="3600" b="1" dirty="0"/>
              <a:t>форму: </a:t>
            </a:r>
            <a:r>
              <a:rPr lang="ru-RU" altLang="ru-RU" sz="3600" b="1" dirty="0" smtClean="0"/>
              <a:t>одолжения, подарки </a:t>
            </a:r>
            <a:r>
              <a:rPr lang="ru-RU" altLang="ru-RU" sz="3600" b="1" dirty="0"/>
              <a:t>и т.д.</a:t>
            </a:r>
          </a:p>
          <a:p>
            <a:pPr lvl="1" algn="ctr">
              <a:buClr>
                <a:srgbClr val="66FFFF"/>
              </a:buClr>
              <a:buFontTx/>
              <a:buNone/>
            </a:pPr>
            <a:endParaRPr lang="ru-RU" altLang="ru-RU" sz="3600" b="1" dirty="0"/>
          </a:p>
          <a:p>
            <a:pPr lvl="3">
              <a:buFont typeface="Wingdings" pitchFamily="2" charset="2"/>
              <a:buNone/>
            </a:pPr>
            <a:endParaRPr lang="da-DK" altLang="ru-RU" sz="2800" dirty="0">
              <a:latin typeface="Arial Unicode MS" pitchFamily="34" charset="-128"/>
              <a:ea typeface="Arial Unicode MS" pitchFamily="34" charset="-128"/>
              <a:cs typeface="Arial Unicode MS" pitchFamily="34" charset="-128"/>
            </a:endParaRPr>
          </a:p>
          <a:p>
            <a:endParaRPr lang="ru-RU" altLang="ru-RU"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4993638"/>
            <a:ext cx="4048125"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1520" y="4993638"/>
            <a:ext cx="4048125"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4" y="4748513"/>
            <a:ext cx="2341563"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9455673"/>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9976"/>
            <a:ext cx="9144000" cy="1371600"/>
          </a:xfrm>
        </p:spPr>
        <p:txBody>
          <a:bodyPr/>
          <a:lstStyle/>
          <a:p>
            <a:pPr algn="ctr"/>
            <a:r>
              <a:rPr lang="ru-RU" alt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Госслужбы, которые наиболее активные в собирании взяток</a:t>
            </a:r>
          </a:p>
        </p:txBody>
      </p:sp>
      <p:sp>
        <p:nvSpPr>
          <p:cNvPr id="3" name="Содержимое 2"/>
          <p:cNvSpPr>
            <a:spLocks noGrp="1"/>
          </p:cNvSpPr>
          <p:nvPr>
            <p:ph idx="4294967295"/>
          </p:nvPr>
        </p:nvSpPr>
        <p:spPr>
          <a:xfrm>
            <a:off x="30647" y="1700808"/>
            <a:ext cx="8229600" cy="4114800"/>
          </a:xfrm>
        </p:spPr>
        <p:txBody>
          <a:bodyPr>
            <a:normAutofit/>
          </a:bodyPr>
          <a:lstStyle/>
          <a:p>
            <a:r>
              <a:rPr lang="ru-RU" altLang="ru-RU" sz="2400" b="1" dirty="0"/>
              <a:t>таможенные службы</a:t>
            </a:r>
          </a:p>
          <a:p>
            <a:r>
              <a:rPr lang="ru-RU" altLang="ru-RU" sz="2400" b="1" dirty="0"/>
              <a:t>медицинские организации</a:t>
            </a:r>
          </a:p>
          <a:p>
            <a:r>
              <a:rPr lang="ru-RU" altLang="ru-RU" sz="2400" b="1" dirty="0"/>
              <a:t>автоинспекции</a:t>
            </a:r>
          </a:p>
          <a:p>
            <a:r>
              <a:rPr lang="ru-RU" altLang="ru-RU" sz="2400" b="1" dirty="0"/>
              <a:t>судебные органы</a:t>
            </a:r>
          </a:p>
          <a:p>
            <a:r>
              <a:rPr lang="ru-RU" altLang="ru-RU" sz="2400" b="1" dirty="0"/>
              <a:t>налоговые органы</a:t>
            </a:r>
          </a:p>
          <a:p>
            <a:r>
              <a:rPr lang="ru-RU" altLang="ru-RU" sz="2400" b="1" dirty="0"/>
              <a:t>правоохранительные органы</a:t>
            </a:r>
          </a:p>
          <a:p>
            <a:r>
              <a:rPr lang="ru-RU" altLang="ru-RU" sz="2400" b="1" dirty="0"/>
              <a:t>бюрократия</a:t>
            </a:r>
          </a:p>
          <a:p>
            <a:r>
              <a:rPr lang="ru-RU" altLang="ru-RU" sz="2400" b="1" dirty="0"/>
              <a:t>ВУЗы</a:t>
            </a:r>
          </a:p>
        </p:txBody>
      </p:sp>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700808"/>
            <a:ext cx="3097212" cy="42338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211798"/>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544"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33993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31"/>
            <a:ext cx="9144000" cy="6847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9175702"/>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516"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4620777"/>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379" y="18277"/>
            <a:ext cx="9144000" cy="924475"/>
          </a:xfrm>
        </p:spPr>
        <p:txBody>
          <a:bodyPr anchor="t"/>
          <a:lstStyle/>
          <a:p>
            <a:pPr algn="ctr" eaLnBrk="1" hangingPunct="1">
              <a:defRPr/>
            </a:pP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Формы взяточничества в России</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Содержимое 5"/>
          <p:cNvSpPr>
            <a:spLocks noGrp="1"/>
          </p:cNvSpPr>
          <p:nvPr>
            <p:ph idx="1"/>
          </p:nvPr>
        </p:nvSpPr>
        <p:spPr>
          <a:xfrm>
            <a:off x="1923" y="1556792"/>
            <a:ext cx="9036496" cy="4051437"/>
          </a:xfrm>
        </p:spPr>
        <p:txBody>
          <a:bodyPr>
            <a:noAutofit/>
          </a:bodyPr>
          <a:lstStyle/>
          <a:p>
            <a:pPr algn="just" eaLnBrk="1" hangingPunct="1">
              <a:defRPr/>
            </a:pPr>
            <a:r>
              <a:rPr lang="ru-RU" sz="2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почести</a:t>
            </a:r>
            <a:r>
              <a:rPr lang="ru-RU" sz="2200" b="1" dirty="0" smtClean="0"/>
              <a:t>; подношения  в  виде  почести  выражали  уважение  к  тому,  кто  ее удостаивался.  Уважительное  значение  «почести»  проявляется  и  в  русском  обычае одаривать уважаемого человека, и в особенности,  высокое  начальство, хлебом-солью. Но уже в XVII в. «почесть»  все  больше  приобретала  значение разрешенной взятки.</a:t>
            </a:r>
          </a:p>
          <a:p>
            <a:pPr algn="just" eaLnBrk="1" hangingPunct="1">
              <a:defRPr/>
            </a:pPr>
            <a:r>
              <a:rPr lang="ru-RU" sz="2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оплата услуг</a:t>
            </a:r>
            <a:r>
              <a:rPr lang="ru-RU" sz="2200" b="1" dirty="0" smtClean="0"/>
              <a:t>(кормление); расходом на само ведение и оформление дел;</a:t>
            </a:r>
          </a:p>
          <a:p>
            <a:pPr algn="just" eaLnBrk="1" hangingPunct="1">
              <a:defRPr/>
            </a:pPr>
            <a:r>
              <a:rPr lang="ru-RU" sz="22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посулы</a:t>
            </a:r>
            <a:r>
              <a:rPr lang="ru-RU" sz="2200" b="1" dirty="0" smtClean="0"/>
              <a:t>; плата за  благоприятное  решение дел, за совершение незаконных  деяний.  Чаще  всего  «посулы»  выражались  в переплатах за услуги, за ведение и оформление дел, и поэтому  граница  между двумя формами коррупции была размытой и едва </a:t>
            </a:r>
            <a:r>
              <a:rPr lang="ru-RU" sz="2200" b="1" dirty="0" smtClean="0"/>
              <a:t>различимой</a:t>
            </a:r>
            <a:endParaRPr lang="ru-RU" sz="2400" b="1" dirty="0"/>
          </a:p>
        </p:txBody>
      </p:sp>
    </p:spTree>
    <p:extLst>
      <p:ext uri="{BB962C8B-B14F-4D97-AF65-F5344CB8AC3E}">
        <p14:creationId xmlns:p14="http://schemas.microsoft.com/office/powerpoint/2010/main" val="2255914640"/>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60648"/>
            <a:ext cx="8856984" cy="64087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858465"/>
      </p:ext>
    </p:extLst>
  </p:cSld>
  <p:clrMapOvr>
    <a:masterClrMapping/>
  </p:clrMapOvr>
  <mc:AlternateContent xmlns:mc="http://schemas.openxmlformats.org/markup-compatibility/2006">
    <mc:Choice xmlns:p14="http://schemas.microsoft.com/office/powerpoint/2010/main" Requires="p14">
      <p:transition spd="slow" p14:dur="1400" advTm="12000">
        <p14:ripple/>
      </p:transition>
    </mc:Choice>
    <mc:Fallback>
      <p:transition spd="slow" advTm="12000">
        <p:fade/>
      </p:transition>
    </mc:Fallback>
  </mc:AlternateContent>
  <p:timing>
    <p:tnLst>
      <p:par>
        <p:cTn id="1" dur="indefinite" restart="never" nodeType="tmRoot"/>
      </p:par>
    </p:tnLst>
  </p:timing>
</p:sld>
</file>

<file path=ppt/theme/theme1.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1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3.xml><?xml version="1.0" encoding="utf-8"?>
<a:theme xmlns:a="http://schemas.openxmlformats.org/drawingml/2006/main" name="2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4.xml><?xml version="1.0" encoding="utf-8"?>
<a:theme xmlns:a="http://schemas.openxmlformats.org/drawingml/2006/main" name="3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TM01972873[[fn=Лето]]</Template>
  <TotalTime>888</TotalTime>
  <Words>2909</Words>
  <Application>Microsoft Office PowerPoint</Application>
  <PresentationFormat>Экран (4:3)</PresentationFormat>
  <Paragraphs>280</Paragraphs>
  <Slides>74</Slides>
  <Notes>1</Notes>
  <HiddenSlides>0</HiddenSlides>
  <MMClips>0</MMClips>
  <ScaleCrop>false</ScaleCrop>
  <HeadingPairs>
    <vt:vector size="4" baseType="variant">
      <vt:variant>
        <vt:lpstr>Тема</vt:lpstr>
      </vt:variant>
      <vt:variant>
        <vt:i4>4</vt:i4>
      </vt:variant>
      <vt:variant>
        <vt:lpstr>Заголовки слайдов</vt:lpstr>
      </vt:variant>
      <vt:variant>
        <vt:i4>74</vt:i4>
      </vt:variant>
    </vt:vector>
  </HeadingPairs>
  <TitlesOfParts>
    <vt:vector size="78" baseType="lpstr">
      <vt:lpstr>Summer</vt:lpstr>
      <vt:lpstr>1_Summer</vt:lpstr>
      <vt:lpstr>2_Summer</vt:lpstr>
      <vt:lpstr>3_Summer</vt:lpstr>
      <vt:lpstr>Презентация PowerPoint</vt:lpstr>
      <vt:lpstr>Презентация PowerPoint</vt:lpstr>
      <vt:lpstr>Презентация PowerPoint</vt:lpstr>
      <vt:lpstr>Презентация PowerPoint</vt:lpstr>
      <vt:lpstr>Презентация PowerPoint</vt:lpstr>
      <vt:lpstr>Давно ли появилась коррупция?</vt:lpstr>
      <vt:lpstr>Презентация PowerPoint</vt:lpstr>
      <vt:lpstr>Формы взяточничества в России</vt:lpstr>
      <vt:lpstr>Презентация PowerPoint</vt:lpstr>
      <vt:lpstr>ИСТОРИЯ  КОРРУПЦИИ</vt:lpstr>
      <vt:lpstr>ИСТОРИЯ  КОРРУПЦИИ</vt:lpstr>
      <vt:lpstr>ИСТОРИЯ  КОРРУПЦИИ</vt:lpstr>
      <vt:lpstr>ИСТОРИЯ  КОРРУПЦИИ</vt:lpstr>
      <vt:lpstr>ИСТОРИЯ  КОРРУПЦИИ</vt:lpstr>
      <vt:lpstr>ИСТОРИЯ  КОРРУПЦИИ</vt:lpstr>
      <vt:lpstr>ИСТОРИЯ  КОРРУПЦИИ</vt:lpstr>
      <vt:lpstr>ИСТОРИЯ  КОРРУПЦИИ</vt:lpstr>
      <vt:lpstr>ИСТОРИЯ  КОРРУПЦИИ</vt:lpstr>
      <vt:lpstr>Презентация PowerPoint</vt:lpstr>
      <vt:lpstr>Презентация PowerPoint</vt:lpstr>
      <vt:lpstr>Можно ли определить цену коррупции? </vt:lpstr>
      <vt:lpstr>Презентация PowerPoint</vt:lpstr>
      <vt:lpstr>Коррупция процветает там, где… </vt:lpstr>
      <vt:lpstr>Презентация PowerPoint</vt:lpstr>
      <vt:lpstr>Презентация PowerPoint</vt:lpstr>
      <vt:lpstr>К сферам деятельности, которые в наибольшей степени подвержены коррупции в России, относятся: </vt:lpstr>
      <vt:lpstr>Презентация PowerPoint</vt:lpstr>
      <vt:lpstr>Презентация PowerPoint</vt:lpstr>
      <vt:lpstr>Коррупция:  за и против</vt:lpstr>
      <vt:lpstr>Презентация PowerPoint</vt:lpstr>
      <vt:lpstr>Четырехкратный эффект коррупции</vt:lpstr>
      <vt:lpstr>Вред от коррупции</vt:lpstr>
      <vt:lpstr>Презентация PowerPoint</vt:lpstr>
      <vt:lpstr>Презентация PowerPoint</vt:lpstr>
      <vt:lpstr>Противодействие коррупции- это:</vt:lpstr>
      <vt:lpstr>Принципы противодействия коррупции в  Российской Федерации: </vt:lpstr>
      <vt:lpstr>Презентация PowerPoint</vt:lpstr>
      <vt:lpstr>Функции органов государственной власти в области борьбы с коррупцией распределяются следующим образом:</vt:lpstr>
      <vt:lpstr>Федеральное Собрание  Российской Федерации</vt:lpstr>
      <vt:lpstr>Правительство  Российской Федерации</vt:lpstr>
      <vt:lpstr>Генеральный прокурор  Российской Федерации</vt:lpstr>
      <vt:lpstr>Счетная палата  Российской Федерации </vt:lpstr>
      <vt:lpstr>Федеральные органы государственной власти, органы государственной власти субъектов Российской Федерации и органы местного самоуправления осуществляют  противодействие коррупции  в пределах своих полномочий </vt:lpstr>
      <vt:lpstr>Презентация PowerPoint</vt:lpstr>
      <vt:lpstr>НАЦИОНАЛЬНЫЙ ПЛАН включает:</vt:lpstr>
      <vt:lpstr>ФЕДЕРАЛЬНЫЙ ЗАКОН  О ПРОТИВОДЕЙСТВИИ КОРРУПЦИИ 25 декабря 2008 года №273-ФЗ</vt:lpstr>
      <vt:lpstr>Презентация PowerPoint</vt:lpstr>
      <vt:lpstr>Место встречи изменить нельзя?</vt:lpstr>
      <vt:lpstr>Место встречи изменить нельзя?</vt:lpstr>
      <vt:lpstr>Место встречи изменить нельзя?</vt:lpstr>
      <vt:lpstr>Место встречи изменить нельзя?</vt:lpstr>
      <vt:lpstr>Презентация PowerPoint</vt:lpstr>
      <vt:lpstr>Корни зла</vt:lpstr>
      <vt:lpstr>Что же нам делать?</vt:lpstr>
      <vt:lpstr>Чем рискует чиновник?</vt:lpstr>
      <vt:lpstr>Чем рискует чиновник?</vt:lpstr>
      <vt:lpstr>Чем рискует чиновник?</vt:lpstr>
      <vt:lpstr>Презентация PowerPoint</vt:lpstr>
      <vt:lpstr>Коррупция морально разлагает, приводит к нравственной деградации</vt:lpstr>
      <vt:lpstr>Чем опасна коррупция?</vt:lpstr>
      <vt:lpstr>Новое в антикоррупционном законодательстве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Изречения на все времена</vt:lpstr>
      <vt:lpstr>Презентация PowerPoint</vt:lpstr>
      <vt:lpstr>Можно ли определить цену коррупции? </vt:lpstr>
      <vt:lpstr>Госслужбы, которые наиболее активные в собирании взяток</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Андрей</dc:creator>
  <cp:lastModifiedBy>Андрей</cp:lastModifiedBy>
  <cp:revision>197</cp:revision>
  <dcterms:created xsi:type="dcterms:W3CDTF">2016-11-23T06:06:27Z</dcterms:created>
  <dcterms:modified xsi:type="dcterms:W3CDTF">2016-11-26T20:02:07Z</dcterms:modified>
</cp:coreProperties>
</file>